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handoutMasterIdLst>
    <p:handoutMasterId r:id="rId23"/>
  </p:handoutMasterIdLst>
  <p:sldIdLst>
    <p:sldId id="259" r:id="rId2"/>
    <p:sldId id="346" r:id="rId3"/>
    <p:sldId id="340" r:id="rId4"/>
    <p:sldId id="341" r:id="rId5"/>
    <p:sldId id="342" r:id="rId6"/>
    <p:sldId id="307" r:id="rId7"/>
    <p:sldId id="309" r:id="rId8"/>
    <p:sldId id="343" r:id="rId9"/>
    <p:sldId id="347" r:id="rId10"/>
    <p:sldId id="330" r:id="rId11"/>
    <p:sldId id="335" r:id="rId12"/>
    <p:sldId id="337" r:id="rId13"/>
    <p:sldId id="338" r:id="rId14"/>
    <p:sldId id="345" r:id="rId15"/>
    <p:sldId id="344" r:id="rId16"/>
    <p:sldId id="336" r:id="rId17"/>
    <p:sldId id="339" r:id="rId18"/>
    <p:sldId id="320" r:id="rId19"/>
    <p:sldId id="327" r:id="rId20"/>
    <p:sldId id="328" r:id="rId21"/>
  </p:sldIdLst>
  <p:sldSz cx="9144000" cy="6858000" type="screen4x3"/>
  <p:notesSz cx="6858000" cy="992663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ina Živković" initials="KŽ" lastIdx="1" clrIdx="0">
    <p:extLst>
      <p:ext uri="{19B8F6BF-5375-455C-9EA6-DF929625EA0E}">
        <p15:presenceInfo xmlns:p15="http://schemas.microsoft.com/office/powerpoint/2012/main" userId="S::katarina.trsinski@skole.hr::3bdbfee0-a4d9-4be3-b391-efd2ca2347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09A"/>
    <a:srgbClr val="0062AB"/>
    <a:srgbClr val="0061AA"/>
    <a:srgbClr val="1970B2"/>
    <a:srgbClr val="FF6600"/>
    <a:srgbClr val="008000"/>
    <a:srgbClr val="F8CC2C"/>
    <a:srgbClr val="EDC633"/>
    <a:srgbClr val="FFFF00"/>
    <a:srgbClr val="F5C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109" d="100"/>
          <a:sy n="109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[Grafikon u programu Microsoft PowerPoint]PROMET PUTNIKA!Zaokretna tablica1</c:name>
    <c:fmtId val="-1"/>
  </c:pivotSource>
  <c:chart>
    <c:autoTitleDeleted val="1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'PROMET PUTNIKA'!$B$18</c:f>
              <c:strCache>
                <c:ptCount val="1"/>
                <c:pt idx="0">
                  <c:v>Broj putnika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'PROMET PUTNIKA'!$A$19:$A$25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'PROMET PUTNIKA'!$B$19:$B$25</c:f>
              <c:numCache>
                <c:formatCode>#,###;;;</c:formatCode>
                <c:ptCount val="6"/>
                <c:pt idx="0">
                  <c:v>82162877</c:v>
                </c:pt>
                <c:pt idx="1">
                  <c:v>84601699</c:v>
                </c:pt>
                <c:pt idx="2">
                  <c:v>85059320</c:v>
                </c:pt>
                <c:pt idx="3">
                  <c:v>82362240</c:v>
                </c:pt>
                <c:pt idx="4">
                  <c:v>84867466</c:v>
                </c:pt>
                <c:pt idx="5">
                  <c:v>33065196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9-4112-83CF-9336664D85CC}"/>
            </c:ext>
          </c:extLst>
        </c:ser>
        <c:ser>
          <c:idx val="1"/>
          <c:order val="1"/>
          <c:tx>
            <c:strRef>
              <c:f>'PROMET PUTNIKA'!$C$18</c:f>
              <c:strCache>
                <c:ptCount val="1"/>
                <c:pt idx="0">
                  <c:v>Broj vozila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'PROMET PUTNIKA'!$A$19:$A$25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'PROMET PUTNIKA'!$C$19:$C$25</c:f>
              <c:numCache>
                <c:formatCode>#,###;;;</c:formatCode>
                <c:ptCount val="6"/>
                <c:pt idx="0">
                  <c:v>23164777</c:v>
                </c:pt>
                <c:pt idx="1">
                  <c:v>24532495</c:v>
                </c:pt>
                <c:pt idx="2">
                  <c:v>25609167</c:v>
                </c:pt>
                <c:pt idx="3">
                  <c:v>25898962</c:v>
                </c:pt>
                <c:pt idx="4">
                  <c:v>26935948</c:v>
                </c:pt>
                <c:pt idx="5">
                  <c:v>14270878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9-4112-83CF-9336664D8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7249200"/>
        <c:axId val="327249592"/>
      </c:barChart>
      <c:catAx>
        <c:axId val="32724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27249592"/>
        <c:crosses val="autoZero"/>
        <c:auto val="1"/>
        <c:lblAlgn val="ctr"/>
        <c:lblOffset val="100"/>
        <c:noMultiLvlLbl val="0"/>
      </c:catAx>
      <c:valAx>
        <c:axId val="32724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#;;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2724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r-HR" dirty="0"/>
              <a:t>TOP 10 NAJFREKVENTNIJIH GRANIČNIH PRIJELAZA (1.6.-</a:t>
            </a:r>
            <a:r>
              <a:rPr lang="hr-HR" dirty="0" smtClean="0"/>
              <a:t>30.9.2020.)</a:t>
            </a:r>
            <a:endParaRPr lang="hr-H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1138212606145119"/>
          <c:y val="4.8145466201959452E-3"/>
          <c:w val="0.84828746614764705"/>
          <c:h val="0.5997424052002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'PROMET PUTNIKA'!$K$18</c:f>
              <c:strCache>
                <c:ptCount val="1"/>
                <c:pt idx="0">
                  <c:v>Broj putnika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'PROMET PUTNIKA'!$J$20:$J$29</c:f>
              <c:strCache>
                <c:ptCount val="10"/>
                <c:pt idx="0">
                  <c:v>KAŠTEL</c:v>
                </c:pt>
                <c:pt idx="1">
                  <c:v>BREGANA</c:v>
                </c:pt>
                <c:pt idx="2">
                  <c:v>PLOVANIJA</c:v>
                </c:pt>
                <c:pt idx="3">
                  <c:v>KLEK-NEUM I</c:v>
                </c:pt>
                <c:pt idx="4">
                  <c:v>RUPA</c:v>
                </c:pt>
                <c:pt idx="5">
                  <c:v>BAJAKOVO</c:v>
                </c:pt>
                <c:pt idx="6">
                  <c:v>ZATON DOLI-NEUM II</c:v>
                </c:pt>
                <c:pt idx="7">
                  <c:v>SLAVONSKI BROD-BROD</c:v>
                </c:pt>
                <c:pt idx="8">
                  <c:v>PASJAK</c:v>
                </c:pt>
                <c:pt idx="9">
                  <c:v>ŽUPANJA-ORAŠJE</c:v>
                </c:pt>
              </c:strCache>
            </c:strRef>
          </c:cat>
          <c:val>
            <c:numRef>
              <c:f>'PROMET PUTNIKA'!$K$19:$K$28</c:f>
              <c:numCache>
                <c:formatCode>#,###;;;</c:formatCode>
                <c:ptCount val="10"/>
                <c:pt idx="0">
                  <c:v>3078249</c:v>
                </c:pt>
                <c:pt idx="1">
                  <c:v>2959970</c:v>
                </c:pt>
                <c:pt idx="2">
                  <c:v>1784121</c:v>
                </c:pt>
                <c:pt idx="3">
                  <c:v>2271592</c:v>
                </c:pt>
                <c:pt idx="4">
                  <c:v>924712</c:v>
                </c:pt>
                <c:pt idx="5">
                  <c:v>1946501</c:v>
                </c:pt>
                <c:pt idx="6">
                  <c:v>1192795</c:v>
                </c:pt>
                <c:pt idx="7">
                  <c:v>891195</c:v>
                </c:pt>
                <c:pt idx="8">
                  <c:v>922995</c:v>
                </c:pt>
                <c:pt idx="9">
                  <c:v>1229345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7-4064-9D16-4AFCED3E53F1}"/>
            </c:ext>
          </c:extLst>
        </c:ser>
        <c:ser>
          <c:idx val="1"/>
          <c:order val="1"/>
          <c:tx>
            <c:strRef>
              <c:f>'PROMET PUTNIKA'!$L$18</c:f>
              <c:strCache>
                <c:ptCount val="1"/>
                <c:pt idx="0">
                  <c:v>Broj vozila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'PROMET PUTNIKA'!$J$20:$J$29</c:f>
              <c:strCache>
                <c:ptCount val="10"/>
                <c:pt idx="0">
                  <c:v>KAŠTEL</c:v>
                </c:pt>
                <c:pt idx="1">
                  <c:v>BREGANA</c:v>
                </c:pt>
                <c:pt idx="2">
                  <c:v>PLOVANIJA</c:v>
                </c:pt>
                <c:pt idx="3">
                  <c:v>KLEK-NEUM I</c:v>
                </c:pt>
                <c:pt idx="4">
                  <c:v>RUPA</c:v>
                </c:pt>
                <c:pt idx="5">
                  <c:v>BAJAKOVO</c:v>
                </c:pt>
                <c:pt idx="6">
                  <c:v>ZATON DOLI-NEUM II</c:v>
                </c:pt>
                <c:pt idx="7">
                  <c:v>SLAVONSKI BROD-BROD</c:v>
                </c:pt>
                <c:pt idx="8">
                  <c:v>PASJAK</c:v>
                </c:pt>
                <c:pt idx="9">
                  <c:v>ŽUPANJA-ORAŠJE</c:v>
                </c:pt>
              </c:strCache>
            </c:strRef>
          </c:cat>
          <c:val>
            <c:numRef>
              <c:f>'PROMET PUTNIKA'!$L$19:$L$28</c:f>
              <c:numCache>
                <c:formatCode>#,###;;;</c:formatCode>
                <c:ptCount val="10"/>
                <c:pt idx="0">
                  <c:v>1134412</c:v>
                </c:pt>
                <c:pt idx="1">
                  <c:v>893220</c:v>
                </c:pt>
                <c:pt idx="2">
                  <c:v>848399</c:v>
                </c:pt>
                <c:pt idx="3">
                  <c:v>663312</c:v>
                </c:pt>
                <c:pt idx="4">
                  <c:v>573922</c:v>
                </c:pt>
                <c:pt idx="5">
                  <c:v>573481</c:v>
                </c:pt>
                <c:pt idx="6">
                  <c:v>545013</c:v>
                </c:pt>
                <c:pt idx="7">
                  <c:v>529542</c:v>
                </c:pt>
                <c:pt idx="8">
                  <c:v>455553</c:v>
                </c:pt>
                <c:pt idx="9">
                  <c:v>428631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7-4064-9D16-4AFCED3E5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328206240"/>
        <c:axId val="407809984"/>
      </c:barChart>
      <c:catAx>
        <c:axId val="32820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7809984"/>
        <c:crosses val="autoZero"/>
        <c:auto val="1"/>
        <c:lblAlgn val="ctr"/>
        <c:lblOffset val="100"/>
        <c:noMultiLvlLbl val="0"/>
      </c:catAx>
      <c:valAx>
        <c:axId val="40780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#;;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2820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600"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[TURS-VRŠNA OPTEREĆENJA PO DANIMA.xlsx]Pregled statististike - tablica!PivotTable1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r-HR"/>
              <a:t>PROMET PUTNIKA (01.06.-30.09.2019.)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7810768"/>
        <c:axId val="407811160"/>
      </c:barChart>
      <c:catAx>
        <c:axId val="40781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7811160"/>
        <c:crosses val="autoZero"/>
        <c:auto val="1"/>
        <c:lblAlgn val="ctr"/>
        <c:lblOffset val="100"/>
        <c:noMultiLvlLbl val="0"/>
      </c:catAx>
      <c:valAx>
        <c:axId val="40781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#;;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781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800"/>
      </a:pPr>
      <a:endParaRPr lang="sr-Latn-R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[TURS-VRŠNA OPTEREĆENJA PO DANIMA.xlsx]Pregled statististike - tablica!Zaokretna tablica1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r-HR"/>
              <a:t>PROMET PUTNIKA PO SATIMA U DANU (01.06.-30.09.2019.)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7812728"/>
        <c:axId val="407813120"/>
      </c:barChart>
      <c:catAx>
        <c:axId val="40781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7813120"/>
        <c:crosses val="autoZero"/>
        <c:auto val="1"/>
        <c:lblAlgn val="ctr"/>
        <c:lblOffset val="100"/>
        <c:noMultiLvlLbl val="0"/>
      </c:catAx>
      <c:valAx>
        <c:axId val="40781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#;;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781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800"/>
      </a:pPr>
      <a:endParaRPr lang="sr-Latn-R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Categories val="1"/>
        <c14:dropZoneData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[Grafikon u programu Microsoft PowerPoint]Pregled statististike - tablica!PivotTable1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r-HR" dirty="0"/>
              <a:t>PROMET PUTNIKA (01.06.-</a:t>
            </a:r>
            <a:r>
              <a:rPr lang="hr-HR" dirty="0" smtClean="0"/>
              <a:t>30.09.2020.)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'Pregled statististike - tablica'!$C$32</c:f>
              <c:strCache>
                <c:ptCount val="1"/>
                <c:pt idx="0">
                  <c:v>Zbroj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'Pregled statististike - tablica'!$B$33:$B$42</c:f>
              <c:multiLvlStrCache>
                <c:ptCount val="7"/>
                <c:lvl>
                  <c:pt idx="0">
                    <c:v>ponedjeljak</c:v>
                  </c:pt>
                  <c:pt idx="1">
                    <c:v>utorak</c:v>
                  </c:pt>
                  <c:pt idx="2">
                    <c:v>srijeda</c:v>
                  </c:pt>
                  <c:pt idx="3">
                    <c:v>četvrtak</c:v>
                  </c:pt>
                  <c:pt idx="4">
                    <c:v>petak</c:v>
                  </c:pt>
                  <c:pt idx="5">
                    <c:v>subota</c:v>
                  </c:pt>
                  <c:pt idx="6">
                    <c:v>nedjelja</c:v>
                  </c:pt>
                </c:lvl>
                <c:lvl>
                  <c:pt idx="0">
                    <c:v>Pon - Pet</c:v>
                  </c:pt>
                  <c:pt idx="5">
                    <c:v>Vikend</c:v>
                  </c:pt>
                </c:lvl>
              </c:multiLvlStrCache>
            </c:multiLvlStrRef>
          </c:cat>
          <c:val>
            <c:numRef>
              <c:f>'Pregled statististike - tablica'!$C$33:$C$42</c:f>
              <c:numCache>
                <c:formatCode>#,###;;;</c:formatCode>
                <c:ptCount val="7"/>
                <c:pt idx="0">
                  <c:v>4476108</c:v>
                </c:pt>
                <c:pt idx="1">
                  <c:v>3835781</c:v>
                </c:pt>
                <c:pt idx="2">
                  <c:v>4167150</c:v>
                </c:pt>
                <c:pt idx="3">
                  <c:v>4293224</c:v>
                </c:pt>
                <c:pt idx="4">
                  <c:v>5119054</c:v>
                </c:pt>
                <c:pt idx="5">
                  <c:v>5800535</c:v>
                </c:pt>
                <c:pt idx="6">
                  <c:v>5527891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0-43DC-AA9B-29DE8194C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7810768"/>
        <c:axId val="407811160"/>
      </c:barChart>
      <c:catAx>
        <c:axId val="40781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7811160"/>
        <c:crosses val="autoZero"/>
        <c:auto val="1"/>
        <c:lblAlgn val="ctr"/>
        <c:lblOffset val="100"/>
        <c:noMultiLvlLbl val="0"/>
      </c:catAx>
      <c:valAx>
        <c:axId val="40781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#;;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781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800"/>
      </a:pPr>
      <a:endParaRPr lang="sr-Latn-R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[Grafikon u programu Microsoft PowerPoint]Pregled statististike - tablica!Zaokretna tablica1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r-HR" dirty="0"/>
              <a:t>PROMET PUTNIKA PO SATIMA U DANU (01.06.-</a:t>
            </a:r>
            <a:r>
              <a:rPr lang="hr-HR" dirty="0" smtClean="0"/>
              <a:t>30.09.2020.)</a:t>
            </a:r>
            <a:endParaRPr lang="en-US" dirty="0"/>
          </a:p>
        </c:rich>
      </c:tx>
      <c:layout>
        <c:manualLayout>
          <c:xMode val="edge"/>
          <c:yMode val="edge"/>
          <c:x val="0.15400850088449619"/>
          <c:y val="1.2003429011059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'Pregled statististike - tablica'!$L$34</c:f>
              <c:strCache>
                <c:ptCount val="1"/>
                <c:pt idx="0">
                  <c:v>Zbroj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'Pregled statististike - tablica'!$K$35:$K$59</c:f>
              <c:strCache>
                <c:ptCount val="24"/>
                <c:pt idx="0">
                  <c:v>00:00 - 00:59</c:v>
                </c:pt>
                <c:pt idx="1">
                  <c:v>01:00 - 01:59</c:v>
                </c:pt>
                <c:pt idx="2">
                  <c:v>02:00 - 02:59</c:v>
                </c:pt>
                <c:pt idx="3">
                  <c:v>03:00 - 03:59</c:v>
                </c:pt>
                <c:pt idx="4">
                  <c:v>04:00 - 04:59</c:v>
                </c:pt>
                <c:pt idx="5">
                  <c:v>05:00 - 05:59</c:v>
                </c:pt>
                <c:pt idx="6">
                  <c:v>06:00 - 06:59</c:v>
                </c:pt>
                <c:pt idx="7">
                  <c:v>07:00 - 07:59</c:v>
                </c:pt>
                <c:pt idx="8">
                  <c:v>08:00 - 08:59</c:v>
                </c:pt>
                <c:pt idx="9">
                  <c:v>09:00 - 09:59</c:v>
                </c:pt>
                <c:pt idx="10">
                  <c:v>10:00 - 10:59</c:v>
                </c:pt>
                <c:pt idx="11">
                  <c:v>11:00 - 11:59</c:v>
                </c:pt>
                <c:pt idx="12">
                  <c:v>12:00 - 12:59</c:v>
                </c:pt>
                <c:pt idx="13">
                  <c:v>13:00 - 13:59</c:v>
                </c:pt>
                <c:pt idx="14">
                  <c:v>14:00 - 14:59</c:v>
                </c:pt>
                <c:pt idx="15">
                  <c:v>15:00 - 15:59</c:v>
                </c:pt>
                <c:pt idx="16">
                  <c:v>16:00 - 16:59</c:v>
                </c:pt>
                <c:pt idx="17">
                  <c:v>17:00 - 17:59</c:v>
                </c:pt>
                <c:pt idx="18">
                  <c:v>18:00 - 18:59</c:v>
                </c:pt>
                <c:pt idx="19">
                  <c:v>19:00 - 19:59</c:v>
                </c:pt>
                <c:pt idx="20">
                  <c:v>20:00 - 20:59</c:v>
                </c:pt>
                <c:pt idx="21">
                  <c:v>21:00 - 21:59</c:v>
                </c:pt>
                <c:pt idx="22">
                  <c:v>22:00 - 22:59</c:v>
                </c:pt>
                <c:pt idx="23">
                  <c:v>23:00 - 23:59</c:v>
                </c:pt>
              </c:strCache>
            </c:strRef>
          </c:cat>
          <c:val>
            <c:numRef>
              <c:f>'Pregled statististike - tablica'!$L$35:$L$59</c:f>
              <c:numCache>
                <c:formatCode>#,###;;;</c:formatCode>
                <c:ptCount val="24"/>
                <c:pt idx="0">
                  <c:v>328038</c:v>
                </c:pt>
                <c:pt idx="1">
                  <c:v>272476</c:v>
                </c:pt>
                <c:pt idx="2">
                  <c:v>264844</c:v>
                </c:pt>
                <c:pt idx="3">
                  <c:v>287295</c:v>
                </c:pt>
                <c:pt idx="4">
                  <c:v>345654</c:v>
                </c:pt>
                <c:pt idx="5">
                  <c:v>491587</c:v>
                </c:pt>
                <c:pt idx="6">
                  <c:v>651505</c:v>
                </c:pt>
                <c:pt idx="7">
                  <c:v>899610</c:v>
                </c:pt>
                <c:pt idx="8">
                  <c:v>1101121</c:v>
                </c:pt>
                <c:pt idx="9">
                  <c:v>1226750</c:v>
                </c:pt>
                <c:pt idx="10">
                  <c:v>1282111</c:v>
                </c:pt>
                <c:pt idx="11">
                  <c:v>1300916</c:v>
                </c:pt>
                <c:pt idx="12">
                  <c:v>1237706</c:v>
                </c:pt>
                <c:pt idx="13">
                  <c:v>1240666</c:v>
                </c:pt>
                <c:pt idx="14">
                  <c:v>1235877</c:v>
                </c:pt>
                <c:pt idx="15">
                  <c:v>1178746</c:v>
                </c:pt>
                <c:pt idx="16">
                  <c:v>1184899</c:v>
                </c:pt>
                <c:pt idx="17">
                  <c:v>1171444</c:v>
                </c:pt>
                <c:pt idx="18">
                  <c:v>1030035</c:v>
                </c:pt>
                <c:pt idx="19">
                  <c:v>1071033</c:v>
                </c:pt>
                <c:pt idx="20">
                  <c:v>945537</c:v>
                </c:pt>
                <c:pt idx="21">
                  <c:v>713860</c:v>
                </c:pt>
                <c:pt idx="22">
                  <c:v>559022</c:v>
                </c:pt>
                <c:pt idx="23">
                  <c:v>416446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C-4A04-88A3-78C3DF80A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7812728"/>
        <c:axId val="407813120"/>
      </c:barChart>
      <c:catAx>
        <c:axId val="40781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7813120"/>
        <c:crosses val="autoZero"/>
        <c:auto val="1"/>
        <c:lblAlgn val="ctr"/>
        <c:lblOffset val="100"/>
        <c:noMultiLvlLbl val="0"/>
      </c:catAx>
      <c:valAx>
        <c:axId val="40781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#;;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781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800"/>
      </a:pPr>
      <a:endParaRPr lang="sr-Latn-R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Categories val="1"/>
        <c14:dropZoneData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[Grafikon u programu Microsoft PowerPoint]Pregled statististike - tablica!Zaokretna tablica2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promet putnika po </a:t>
            </a:r>
            <a:r>
              <a:rPr lang="hr-HR" dirty="0" smtClean="0"/>
              <a:t>danima </a:t>
            </a:r>
            <a:r>
              <a:rPr lang="hr-HR" dirty="0"/>
              <a:t>(</a:t>
            </a:r>
            <a:r>
              <a:rPr lang="hr-HR" dirty="0" smtClean="0"/>
              <a:t>01.06.2020.-</a:t>
            </a:r>
            <a:r>
              <a:rPr lang="hr-HR" dirty="0"/>
              <a:t>30.09.2020.)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ivotFmts>
      <c:pivotFmt>
        <c:idx val="0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</c:pivotFmt>
      <c:pivotFmt>
        <c:idx val="1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</c:pivotFmt>
      <c:pivotFmt>
        <c:idx val="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'Pregled statististike - tablica'!$L$71</c:f>
              <c:strCache>
                <c:ptCount val="1"/>
                <c:pt idx="0">
                  <c:v>Zbroj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strRef>
              <c:f>'Pregled statististike - tablica'!$K$72:$K$194</c:f>
              <c:strCache>
                <c:ptCount val="122"/>
                <c:pt idx="0">
                  <c:v>01.06.2020</c:v>
                </c:pt>
                <c:pt idx="1">
                  <c:v>02.06.2020</c:v>
                </c:pt>
                <c:pt idx="2">
                  <c:v>03.06.2020</c:v>
                </c:pt>
                <c:pt idx="3">
                  <c:v>04.06.2020</c:v>
                </c:pt>
                <c:pt idx="4">
                  <c:v>05.06.2020</c:v>
                </c:pt>
                <c:pt idx="5">
                  <c:v>06.06.2020</c:v>
                </c:pt>
                <c:pt idx="6">
                  <c:v>07.06.2020</c:v>
                </c:pt>
                <c:pt idx="7">
                  <c:v>08.06.2020</c:v>
                </c:pt>
                <c:pt idx="8">
                  <c:v>09.06.2020</c:v>
                </c:pt>
                <c:pt idx="9">
                  <c:v>10.06.2020</c:v>
                </c:pt>
                <c:pt idx="10">
                  <c:v>11.06.2020</c:v>
                </c:pt>
                <c:pt idx="11">
                  <c:v>12.06.2020</c:v>
                </c:pt>
                <c:pt idx="12">
                  <c:v>13.06.2020</c:v>
                </c:pt>
                <c:pt idx="13">
                  <c:v>14.06.2020</c:v>
                </c:pt>
                <c:pt idx="14">
                  <c:v>15.06.2020</c:v>
                </c:pt>
                <c:pt idx="15">
                  <c:v>16.06.2020</c:v>
                </c:pt>
                <c:pt idx="16">
                  <c:v>17.06.2020</c:v>
                </c:pt>
                <c:pt idx="17">
                  <c:v>18.06.2020</c:v>
                </c:pt>
                <c:pt idx="18">
                  <c:v>19.06.2020</c:v>
                </c:pt>
                <c:pt idx="19">
                  <c:v>20.06.2020</c:v>
                </c:pt>
                <c:pt idx="20">
                  <c:v>21.06.2020</c:v>
                </c:pt>
                <c:pt idx="21">
                  <c:v>22.06.2020</c:v>
                </c:pt>
                <c:pt idx="22">
                  <c:v>23.06.2020</c:v>
                </c:pt>
                <c:pt idx="23">
                  <c:v>24.06.2020</c:v>
                </c:pt>
                <c:pt idx="24">
                  <c:v>25.06.2020</c:v>
                </c:pt>
                <c:pt idx="25">
                  <c:v>26.06.2020</c:v>
                </c:pt>
                <c:pt idx="26">
                  <c:v>27.06.2020</c:v>
                </c:pt>
                <c:pt idx="27">
                  <c:v>28.06.2020</c:v>
                </c:pt>
                <c:pt idx="28">
                  <c:v>29.06.2020</c:v>
                </c:pt>
                <c:pt idx="29">
                  <c:v>30.06.2020</c:v>
                </c:pt>
                <c:pt idx="30">
                  <c:v>01.07.2020</c:v>
                </c:pt>
                <c:pt idx="31">
                  <c:v>02.07.2020</c:v>
                </c:pt>
                <c:pt idx="32">
                  <c:v>03.07.2020</c:v>
                </c:pt>
                <c:pt idx="33">
                  <c:v>04.07.2020</c:v>
                </c:pt>
                <c:pt idx="34">
                  <c:v>05.07.2020</c:v>
                </c:pt>
                <c:pt idx="35">
                  <c:v>06.07.2020</c:v>
                </c:pt>
                <c:pt idx="36">
                  <c:v>07.07.2020</c:v>
                </c:pt>
                <c:pt idx="37">
                  <c:v>08.07.2020</c:v>
                </c:pt>
                <c:pt idx="38">
                  <c:v>09.07.2020</c:v>
                </c:pt>
                <c:pt idx="39">
                  <c:v>10.07.2020</c:v>
                </c:pt>
                <c:pt idx="40">
                  <c:v>11.07.2020</c:v>
                </c:pt>
                <c:pt idx="41">
                  <c:v>12.07.2020</c:v>
                </c:pt>
                <c:pt idx="42">
                  <c:v>13.07.2020</c:v>
                </c:pt>
                <c:pt idx="43">
                  <c:v>14.07.2020</c:v>
                </c:pt>
                <c:pt idx="44">
                  <c:v>15.07.2020</c:v>
                </c:pt>
                <c:pt idx="45">
                  <c:v>16.07.2020</c:v>
                </c:pt>
                <c:pt idx="46">
                  <c:v>17.07.2020</c:v>
                </c:pt>
                <c:pt idx="47">
                  <c:v>18.07.2020</c:v>
                </c:pt>
                <c:pt idx="48">
                  <c:v>19.07.2020</c:v>
                </c:pt>
                <c:pt idx="49">
                  <c:v>20.07.2020</c:v>
                </c:pt>
                <c:pt idx="50">
                  <c:v>21.07.2020</c:v>
                </c:pt>
                <c:pt idx="51">
                  <c:v>22.07.2020</c:v>
                </c:pt>
                <c:pt idx="52">
                  <c:v>23.07.2020</c:v>
                </c:pt>
                <c:pt idx="53">
                  <c:v>24.07.2020</c:v>
                </c:pt>
                <c:pt idx="54">
                  <c:v>25.07.2020</c:v>
                </c:pt>
                <c:pt idx="55">
                  <c:v>26.07.2020</c:v>
                </c:pt>
                <c:pt idx="56">
                  <c:v>27.07.2020</c:v>
                </c:pt>
                <c:pt idx="57">
                  <c:v>28.07.2020</c:v>
                </c:pt>
                <c:pt idx="58">
                  <c:v>29.07.2020</c:v>
                </c:pt>
                <c:pt idx="59">
                  <c:v>30.07.2020</c:v>
                </c:pt>
                <c:pt idx="60">
                  <c:v>31.07.2020</c:v>
                </c:pt>
                <c:pt idx="61">
                  <c:v>01.08.2020</c:v>
                </c:pt>
                <c:pt idx="62">
                  <c:v>02.08.2020</c:v>
                </c:pt>
                <c:pt idx="63">
                  <c:v>03.08.2020</c:v>
                </c:pt>
                <c:pt idx="64">
                  <c:v>04.08.2020</c:v>
                </c:pt>
                <c:pt idx="65">
                  <c:v>05.08.2020</c:v>
                </c:pt>
                <c:pt idx="66">
                  <c:v>06.08.2020</c:v>
                </c:pt>
                <c:pt idx="67">
                  <c:v>07.08.2020</c:v>
                </c:pt>
                <c:pt idx="68">
                  <c:v>08.08.2020</c:v>
                </c:pt>
                <c:pt idx="69">
                  <c:v>09.08.2020</c:v>
                </c:pt>
                <c:pt idx="70">
                  <c:v>10.08.2020</c:v>
                </c:pt>
                <c:pt idx="71">
                  <c:v>11.08.2020</c:v>
                </c:pt>
                <c:pt idx="72">
                  <c:v>12.08.2020</c:v>
                </c:pt>
                <c:pt idx="73">
                  <c:v>13.08.2020</c:v>
                </c:pt>
                <c:pt idx="74">
                  <c:v>14.08.2020</c:v>
                </c:pt>
                <c:pt idx="75">
                  <c:v>15.08.2020</c:v>
                </c:pt>
                <c:pt idx="76">
                  <c:v>16.08.2020</c:v>
                </c:pt>
                <c:pt idx="77">
                  <c:v>17.08.2020</c:v>
                </c:pt>
                <c:pt idx="78">
                  <c:v>18.08.2020</c:v>
                </c:pt>
                <c:pt idx="79">
                  <c:v>19.08.2020</c:v>
                </c:pt>
                <c:pt idx="80">
                  <c:v>20.08.2020</c:v>
                </c:pt>
                <c:pt idx="81">
                  <c:v>21.08.2020</c:v>
                </c:pt>
                <c:pt idx="82">
                  <c:v>22.08.2020</c:v>
                </c:pt>
                <c:pt idx="83">
                  <c:v>23.08.2020</c:v>
                </c:pt>
                <c:pt idx="84">
                  <c:v>24.08.2020</c:v>
                </c:pt>
                <c:pt idx="85">
                  <c:v>25.08.2020</c:v>
                </c:pt>
                <c:pt idx="86">
                  <c:v>26.08.2020</c:v>
                </c:pt>
                <c:pt idx="87">
                  <c:v>27.08.2020</c:v>
                </c:pt>
                <c:pt idx="88">
                  <c:v>28.08.2020</c:v>
                </c:pt>
                <c:pt idx="89">
                  <c:v>29.08.2020</c:v>
                </c:pt>
                <c:pt idx="90">
                  <c:v>30.08.2020</c:v>
                </c:pt>
                <c:pt idx="91">
                  <c:v>31.08.2020</c:v>
                </c:pt>
                <c:pt idx="92">
                  <c:v>01.09.2020</c:v>
                </c:pt>
                <c:pt idx="93">
                  <c:v>02.09.2020</c:v>
                </c:pt>
                <c:pt idx="94">
                  <c:v>03.09.2020</c:v>
                </c:pt>
                <c:pt idx="95">
                  <c:v>04.09.2020</c:v>
                </c:pt>
                <c:pt idx="96">
                  <c:v>05.09.2020</c:v>
                </c:pt>
                <c:pt idx="97">
                  <c:v>06.09.2020</c:v>
                </c:pt>
                <c:pt idx="98">
                  <c:v>07.09.2020</c:v>
                </c:pt>
                <c:pt idx="99">
                  <c:v>08.09.2020</c:v>
                </c:pt>
                <c:pt idx="100">
                  <c:v>09.09.2020</c:v>
                </c:pt>
                <c:pt idx="101">
                  <c:v>10.09.2020</c:v>
                </c:pt>
                <c:pt idx="102">
                  <c:v>11.09.2020</c:v>
                </c:pt>
                <c:pt idx="103">
                  <c:v>12.09.2020</c:v>
                </c:pt>
                <c:pt idx="104">
                  <c:v>13.09.2020</c:v>
                </c:pt>
                <c:pt idx="105">
                  <c:v>14.09.2020</c:v>
                </c:pt>
                <c:pt idx="106">
                  <c:v>15.09.2020</c:v>
                </c:pt>
                <c:pt idx="107">
                  <c:v>16.09.2020</c:v>
                </c:pt>
                <c:pt idx="108">
                  <c:v>17.09.2020</c:v>
                </c:pt>
                <c:pt idx="109">
                  <c:v>18.09.2020</c:v>
                </c:pt>
                <c:pt idx="110">
                  <c:v>19.09.2020</c:v>
                </c:pt>
                <c:pt idx="111">
                  <c:v>20.09.2020</c:v>
                </c:pt>
                <c:pt idx="112">
                  <c:v>21.09.2020</c:v>
                </c:pt>
                <c:pt idx="113">
                  <c:v>22.09.2020</c:v>
                </c:pt>
                <c:pt idx="114">
                  <c:v>23.09.2020</c:v>
                </c:pt>
                <c:pt idx="115">
                  <c:v>24.09.2020</c:v>
                </c:pt>
                <c:pt idx="116">
                  <c:v>25.09.2020</c:v>
                </c:pt>
                <c:pt idx="117">
                  <c:v>26.09.2020</c:v>
                </c:pt>
                <c:pt idx="118">
                  <c:v>27.09.2020</c:v>
                </c:pt>
                <c:pt idx="119">
                  <c:v>28.09.2020</c:v>
                </c:pt>
                <c:pt idx="120">
                  <c:v>29.09.2020</c:v>
                </c:pt>
                <c:pt idx="121">
                  <c:v>30.09.2020</c:v>
                </c:pt>
              </c:strCache>
            </c:strRef>
          </c:cat>
          <c:val>
            <c:numRef>
              <c:f>'Pregled statististike - tablica'!$L$72:$L$194</c:f>
              <c:numCache>
                <c:formatCode>#,###;;;</c:formatCode>
                <c:ptCount val="122"/>
                <c:pt idx="0">
                  <c:v>185227</c:v>
                </c:pt>
                <c:pt idx="1">
                  <c:v>156472</c:v>
                </c:pt>
                <c:pt idx="2">
                  <c:v>163628</c:v>
                </c:pt>
                <c:pt idx="3">
                  <c:v>174056</c:v>
                </c:pt>
                <c:pt idx="4">
                  <c:v>210564</c:v>
                </c:pt>
                <c:pt idx="5">
                  <c:v>224686</c:v>
                </c:pt>
                <c:pt idx="6">
                  <c:v>222729</c:v>
                </c:pt>
                <c:pt idx="7">
                  <c:v>178823</c:v>
                </c:pt>
                <c:pt idx="8">
                  <c:v>165857</c:v>
                </c:pt>
                <c:pt idx="9">
                  <c:v>218898</c:v>
                </c:pt>
                <c:pt idx="10">
                  <c:v>246767</c:v>
                </c:pt>
                <c:pt idx="11">
                  <c:v>251397</c:v>
                </c:pt>
                <c:pt idx="12">
                  <c:v>253159</c:v>
                </c:pt>
                <c:pt idx="13">
                  <c:v>290045</c:v>
                </c:pt>
                <c:pt idx="14">
                  <c:v>210854</c:v>
                </c:pt>
                <c:pt idx="15">
                  <c:v>195372</c:v>
                </c:pt>
                <c:pt idx="16">
                  <c:v>203716</c:v>
                </c:pt>
                <c:pt idx="17">
                  <c:v>229001</c:v>
                </c:pt>
                <c:pt idx="18">
                  <c:v>281704</c:v>
                </c:pt>
                <c:pt idx="19">
                  <c:v>298936</c:v>
                </c:pt>
                <c:pt idx="20">
                  <c:v>293266</c:v>
                </c:pt>
                <c:pt idx="21">
                  <c:v>241597</c:v>
                </c:pt>
                <c:pt idx="22">
                  <c:v>196752</c:v>
                </c:pt>
                <c:pt idx="23">
                  <c:v>272523</c:v>
                </c:pt>
                <c:pt idx="24">
                  <c:v>210596</c:v>
                </c:pt>
                <c:pt idx="25">
                  <c:v>255553</c:v>
                </c:pt>
                <c:pt idx="26">
                  <c:v>267929</c:v>
                </c:pt>
                <c:pt idx="27">
                  <c:v>309762</c:v>
                </c:pt>
                <c:pt idx="28">
                  <c:v>221682</c:v>
                </c:pt>
                <c:pt idx="29">
                  <c:v>189859</c:v>
                </c:pt>
                <c:pt idx="30">
                  <c:v>222460</c:v>
                </c:pt>
                <c:pt idx="31">
                  <c:v>248084</c:v>
                </c:pt>
                <c:pt idx="32">
                  <c:v>337435</c:v>
                </c:pt>
                <c:pt idx="33">
                  <c:v>342729</c:v>
                </c:pt>
                <c:pt idx="34">
                  <c:v>352556</c:v>
                </c:pt>
                <c:pt idx="35">
                  <c:v>249728</c:v>
                </c:pt>
                <c:pt idx="36">
                  <c:v>217812</c:v>
                </c:pt>
                <c:pt idx="37">
                  <c:v>237892</c:v>
                </c:pt>
                <c:pt idx="38">
                  <c:v>259805</c:v>
                </c:pt>
                <c:pt idx="39">
                  <c:v>318274</c:v>
                </c:pt>
                <c:pt idx="40">
                  <c:v>365469</c:v>
                </c:pt>
                <c:pt idx="41">
                  <c:v>368057</c:v>
                </c:pt>
                <c:pt idx="42">
                  <c:v>287223</c:v>
                </c:pt>
                <c:pt idx="43">
                  <c:v>242423</c:v>
                </c:pt>
                <c:pt idx="44">
                  <c:v>243788</c:v>
                </c:pt>
                <c:pt idx="45">
                  <c:v>258176</c:v>
                </c:pt>
                <c:pt idx="46">
                  <c:v>337720</c:v>
                </c:pt>
                <c:pt idx="47">
                  <c:v>391942</c:v>
                </c:pt>
                <c:pt idx="48">
                  <c:v>393945</c:v>
                </c:pt>
                <c:pt idx="49">
                  <c:v>322303</c:v>
                </c:pt>
                <c:pt idx="50">
                  <c:v>250293</c:v>
                </c:pt>
                <c:pt idx="51">
                  <c:v>269663</c:v>
                </c:pt>
                <c:pt idx="52">
                  <c:v>307427</c:v>
                </c:pt>
                <c:pt idx="53">
                  <c:v>375771</c:v>
                </c:pt>
                <c:pt idx="54">
                  <c:v>456378</c:v>
                </c:pt>
                <c:pt idx="55">
                  <c:v>396544</c:v>
                </c:pt>
                <c:pt idx="56">
                  <c:v>329891</c:v>
                </c:pt>
                <c:pt idx="57">
                  <c:v>290493</c:v>
                </c:pt>
                <c:pt idx="58">
                  <c:v>299647</c:v>
                </c:pt>
                <c:pt idx="59">
                  <c:v>337216</c:v>
                </c:pt>
                <c:pt idx="60">
                  <c:v>419954</c:v>
                </c:pt>
                <c:pt idx="61">
                  <c:v>553307</c:v>
                </c:pt>
                <c:pt idx="62">
                  <c:v>467636</c:v>
                </c:pt>
                <c:pt idx="63">
                  <c:v>377580</c:v>
                </c:pt>
                <c:pt idx="64">
                  <c:v>320959</c:v>
                </c:pt>
                <c:pt idx="65">
                  <c:v>326043</c:v>
                </c:pt>
                <c:pt idx="66">
                  <c:v>346442</c:v>
                </c:pt>
                <c:pt idx="67">
                  <c:v>387196</c:v>
                </c:pt>
                <c:pt idx="68">
                  <c:v>558532</c:v>
                </c:pt>
                <c:pt idx="69">
                  <c:v>517803</c:v>
                </c:pt>
                <c:pt idx="70">
                  <c:v>424889</c:v>
                </c:pt>
                <c:pt idx="71">
                  <c:v>318761</c:v>
                </c:pt>
                <c:pt idx="72">
                  <c:v>351980</c:v>
                </c:pt>
                <c:pt idx="73">
                  <c:v>389682</c:v>
                </c:pt>
                <c:pt idx="74">
                  <c:v>484529</c:v>
                </c:pt>
                <c:pt idx="75">
                  <c:v>547944</c:v>
                </c:pt>
                <c:pt idx="76">
                  <c:v>487501</c:v>
                </c:pt>
                <c:pt idx="77">
                  <c:v>352624</c:v>
                </c:pt>
                <c:pt idx="78">
                  <c:v>282084</c:v>
                </c:pt>
                <c:pt idx="79">
                  <c:v>328185</c:v>
                </c:pt>
                <c:pt idx="80">
                  <c:v>349237</c:v>
                </c:pt>
                <c:pt idx="81">
                  <c:v>349544</c:v>
                </c:pt>
                <c:pt idx="82">
                  <c:v>408451</c:v>
                </c:pt>
                <c:pt idx="83">
                  <c:v>354444</c:v>
                </c:pt>
                <c:pt idx="84">
                  <c:v>259211</c:v>
                </c:pt>
                <c:pt idx="85">
                  <c:v>229065</c:v>
                </c:pt>
                <c:pt idx="86">
                  <c:v>223071</c:v>
                </c:pt>
                <c:pt idx="87">
                  <c:v>256717</c:v>
                </c:pt>
                <c:pt idx="88">
                  <c:v>329244</c:v>
                </c:pt>
                <c:pt idx="89">
                  <c:v>312611</c:v>
                </c:pt>
                <c:pt idx="90">
                  <c:v>288796</c:v>
                </c:pt>
                <c:pt idx="91">
                  <c:v>216488</c:v>
                </c:pt>
                <c:pt idx="92">
                  <c:v>177741</c:v>
                </c:pt>
                <c:pt idx="93">
                  <c:v>187450</c:v>
                </c:pt>
                <c:pt idx="94">
                  <c:v>188324</c:v>
                </c:pt>
                <c:pt idx="95">
                  <c:v>206632</c:v>
                </c:pt>
                <c:pt idx="96">
                  <c:v>229823</c:v>
                </c:pt>
                <c:pt idx="97">
                  <c:v>217974</c:v>
                </c:pt>
                <c:pt idx="98">
                  <c:v>166742</c:v>
                </c:pt>
                <c:pt idx="99">
                  <c:v>149043</c:v>
                </c:pt>
                <c:pt idx="100">
                  <c:v>158623</c:v>
                </c:pt>
                <c:pt idx="101">
                  <c:v>176070</c:v>
                </c:pt>
                <c:pt idx="102">
                  <c:v>202936</c:v>
                </c:pt>
                <c:pt idx="103">
                  <c:v>213217</c:v>
                </c:pt>
                <c:pt idx="104">
                  <c:v>204008</c:v>
                </c:pt>
                <c:pt idx="105">
                  <c:v>159321</c:v>
                </c:pt>
                <c:pt idx="106">
                  <c:v>156952</c:v>
                </c:pt>
                <c:pt idx="107">
                  <c:v>155008</c:v>
                </c:pt>
                <c:pt idx="108">
                  <c:v>168270</c:v>
                </c:pt>
                <c:pt idx="109">
                  <c:v>192470</c:v>
                </c:pt>
                <c:pt idx="110">
                  <c:v>197224</c:v>
                </c:pt>
                <c:pt idx="111">
                  <c:v>195941</c:v>
                </c:pt>
                <c:pt idx="112">
                  <c:v>159704</c:v>
                </c:pt>
                <c:pt idx="113">
                  <c:v>148782</c:v>
                </c:pt>
                <c:pt idx="114">
                  <c:v>144064</c:v>
                </c:pt>
                <c:pt idx="115">
                  <c:v>147354</c:v>
                </c:pt>
                <c:pt idx="116">
                  <c:v>178131</c:v>
                </c:pt>
                <c:pt idx="117">
                  <c:v>178198</c:v>
                </c:pt>
                <c:pt idx="118">
                  <c:v>166884</c:v>
                </c:pt>
                <c:pt idx="119">
                  <c:v>132221</c:v>
                </c:pt>
                <c:pt idx="120">
                  <c:v>147061</c:v>
                </c:pt>
                <c:pt idx="121">
                  <c:v>160511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AF-4EDE-8EFA-D93FB00B6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778784"/>
        <c:axId val="451512216"/>
      </c:lineChart>
      <c:catAx>
        <c:axId val="444778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51512216"/>
        <c:crosses val="autoZero"/>
        <c:auto val="1"/>
        <c:lblAlgn val="ctr"/>
        <c:lblOffset val="100"/>
        <c:noMultiLvlLbl val="0"/>
      </c:catAx>
      <c:valAx>
        <c:axId val="4515122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;;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4477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B3020-F6A6-4D6E-B4F3-6966E0DB49FB}" type="datetimeFigureOut">
              <a:rPr lang="hr-HR" smtClean="0"/>
              <a:pPr/>
              <a:t>10.6.2021.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623BB-0632-480D-964F-7088F023CB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31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AF137-916B-492F-B4BE-A1965DCECBE3}" type="datetimeFigureOut">
              <a:rPr lang="hr-HR" smtClean="0"/>
              <a:pPr/>
              <a:t>10.6.2021.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1DF14-88E9-40D4-A227-DEEB9E2DE2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322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DF14-88E9-40D4-A227-DEEB9E2DE2DF}" type="slidenum">
              <a:rPr lang="hr-HR" smtClean="0">
                <a:solidFill>
                  <a:prstClr val="black"/>
                </a:solidFill>
              </a:rPr>
              <a:pPr/>
              <a:t>18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4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DF14-88E9-40D4-A227-DEEB9E2DE2DF}" type="slidenum">
              <a:rPr lang="hr-HR" smtClean="0">
                <a:solidFill>
                  <a:prstClr val="black"/>
                </a:solidFill>
              </a:rPr>
              <a:pPr/>
              <a:t>19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5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DF14-88E9-40D4-A227-DEEB9E2DE2DF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74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10.6.2021.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pic>
        <p:nvPicPr>
          <p:cNvPr id="16" name="Slika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63795" y="5893370"/>
            <a:ext cx="879778" cy="964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zjz.h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SIGURNA TURISTIČKA </a:t>
            </a:r>
            <a:r>
              <a:rPr lang="hr-HR" sz="37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DESTINACIJA </a:t>
            </a:r>
            <a:r>
              <a:rPr lang="hr-HR" sz="48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2021.</a:t>
            </a:r>
            <a:endParaRPr lang="hr-HR" sz="48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STOŽER ZADAR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010" y="2708920"/>
            <a:ext cx="2823980" cy="309634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7380312" y="5229200"/>
            <a:ext cx="1763688" cy="16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8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2"/>
          <p:cNvSpPr/>
          <p:nvPr/>
        </p:nvSpPr>
        <p:spPr>
          <a:xfrm>
            <a:off x="251519" y="260648"/>
            <a:ext cx="8640961" cy="5472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hr-HR" sz="3200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Međunarodna policijska suradnja</a:t>
            </a: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defRPr/>
            </a:pPr>
            <a:r>
              <a:rPr lang="hr-HR" b="1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STRANI </a:t>
            </a:r>
            <a:r>
              <a:rPr lang="hr-HR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POLICIJSKI SLUŽBENICI</a:t>
            </a:r>
            <a:endParaRPr lang="en-US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do sada je ukupno sudjelovalo </a:t>
            </a:r>
            <a:r>
              <a:rPr lang="hr-HR" sz="1600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839</a:t>
            </a:r>
            <a:r>
              <a:rPr lang="en-US" sz="1600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stranih policijskih </a:t>
            </a:r>
            <a:r>
              <a:rPr lang="hr-HR" sz="1600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službenika</a:t>
            </a:r>
            <a:endParaRPr lang="en-US" sz="1600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2020. godine u RH </a:t>
            </a:r>
            <a:r>
              <a:rPr lang="hr-HR" sz="1600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boravila su </a:t>
            </a:r>
            <a:r>
              <a:rPr lang="hr-HR" sz="160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ukupno </a:t>
            </a:r>
            <a:r>
              <a:rPr lang="hr-HR" sz="1600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34 strana policijska službenika iz 8 </a:t>
            </a:r>
            <a:r>
              <a:rPr lang="hr-HR" sz="160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država (smanjenje uzrokovano epidemijom </a:t>
            </a:r>
            <a:r>
              <a:rPr lang="hr-HR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COVID-19)</a:t>
            </a:r>
            <a:endParaRPr lang="hr-HR" sz="1600" dirty="0" smtClean="0">
              <a:ln w="0"/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ln w="0"/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r-H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021</a:t>
            </a:r>
            <a:r>
              <a:rPr lang="hr-H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godine od ukupno 22 strane policijske organizacije, </a:t>
            </a:r>
            <a:r>
              <a:rPr lang="hr-H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sudjelovanje </a:t>
            </a:r>
            <a:r>
              <a:rPr lang="hr-H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potvrdilo 15 (</a:t>
            </a:r>
            <a:r>
              <a:rPr lang="hr-H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osim Kine, </a:t>
            </a:r>
            <a:r>
              <a:rPr lang="hr-H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Koreje</a:t>
            </a:r>
            <a:r>
              <a:rPr lang="hr-H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Rumunjske, Albanije </a:t>
            </a:r>
            <a:r>
              <a:rPr lang="hr-H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 Bavarske i Donje </a:t>
            </a:r>
            <a:r>
              <a:rPr lang="hr-H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Saske), a </a:t>
            </a:r>
            <a:r>
              <a:rPr lang="hr-H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čeka se </a:t>
            </a:r>
            <a:r>
              <a:rPr lang="hr-H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Srbija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hr-H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Očekivani broj stranih policijskih službenika 2021. je 68 </a:t>
            </a:r>
            <a:endParaRPr lang="hr-HR" b="1" dirty="0">
              <a:ln w="0"/>
              <a:solidFill>
                <a:srgbClr val="1970B2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Pravokutnik 8"/>
          <p:cNvSpPr>
            <a:spLocks noChangeArrowheads="1"/>
          </p:cNvSpPr>
          <p:nvPr/>
        </p:nvSpPr>
        <p:spPr bwMode="auto">
          <a:xfrm>
            <a:off x="139986" y="396820"/>
            <a:ext cx="9001156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800" b="1" dirty="0">
              <a:solidFill>
                <a:srgbClr val="CCFFFF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795" y="5893370"/>
            <a:ext cx="879778" cy="96463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46" y="1124744"/>
            <a:ext cx="72866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7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dirty="0">
                <a:solidFill>
                  <a:schemeClr val="tx1"/>
                </a:solidFill>
              </a:rPr>
              <a:t>Stožer je osnovan Odlukom ministra od </a:t>
            </a:r>
            <a:r>
              <a:rPr lang="hr-HR" sz="1800" b="1" dirty="0">
                <a:solidFill>
                  <a:schemeClr val="tx1"/>
                </a:solidFill>
              </a:rPr>
              <a:t>31. svibnja 2021</a:t>
            </a:r>
            <a:r>
              <a:rPr lang="hr-HR" sz="1800" dirty="0">
                <a:solidFill>
                  <a:schemeClr val="tx1"/>
                </a:solidFill>
              </a:rPr>
              <a:t>. godine.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800" dirty="0">
                <a:solidFill>
                  <a:schemeClr val="tx1"/>
                </a:solidFill>
              </a:rPr>
              <a:t>Rad Stožera započeo je </a:t>
            </a:r>
            <a:r>
              <a:rPr lang="hr-HR" sz="1800" b="1" dirty="0">
                <a:solidFill>
                  <a:schemeClr val="tx1"/>
                </a:solidFill>
              </a:rPr>
              <a:t>14. lipnja 2021. </a:t>
            </a:r>
            <a:r>
              <a:rPr lang="hr-HR" sz="1800" dirty="0">
                <a:solidFill>
                  <a:schemeClr val="tx1"/>
                </a:solidFill>
              </a:rPr>
              <a:t>godine uspostavom 24-satnog dežurstva i trajati će </a:t>
            </a:r>
            <a:r>
              <a:rPr lang="hr-HR" sz="1800" b="1" dirty="0">
                <a:solidFill>
                  <a:schemeClr val="tx1"/>
                </a:solidFill>
              </a:rPr>
              <a:t>do 15. rujna 2021. </a:t>
            </a:r>
            <a:r>
              <a:rPr lang="hr-HR" sz="1800" dirty="0">
                <a:solidFill>
                  <a:schemeClr val="tx1"/>
                </a:solidFill>
              </a:rPr>
              <a:t>godine.</a:t>
            </a:r>
          </a:p>
          <a:p>
            <a:pPr marL="0" indent="0">
              <a:spcBef>
                <a:spcPts val="0"/>
              </a:spcBef>
              <a:buNone/>
            </a:pPr>
            <a:endParaRPr lang="hr-HR" sz="1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1400" dirty="0">
                <a:solidFill>
                  <a:schemeClr val="tx1"/>
                </a:solidFill>
              </a:rPr>
              <a:t>Osnovna zadaća Stožera je usklađivanje, usmjeravanje i nadzor obavljanja policijskih i drugih poslova iz nadležnosti MUP-a, te koordinacija i suradnja s drugim nadležnim tijelima radi provedbe mjera sigurnosti tijekom Turističke sezone 2021. godine, a posebno:</a:t>
            </a:r>
          </a:p>
          <a:p>
            <a:pPr marL="0" indent="0">
              <a:spcBef>
                <a:spcPts val="0"/>
              </a:spcBef>
              <a:buNone/>
            </a:pPr>
            <a:endParaRPr lang="hr-HR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prikupljanje obavijesti od značaja za sigurnu turističku sezonu,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organiziranje poduzimanja mjera prvog zahvata i usmjeravanje ostalih mjera,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praćenje kaznenih djela značajnih za sigurnost turističke sezone,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kaznenih djela i prekršaja u kojima su oštećeni ili počinitelji strani državljani,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veća narušavanja javnog reda i mira,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značajnija javna okupljanja,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sigurnost i protočnost prometa,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ilegalne migracije od značaja za sigurnost turističke sezone,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stradavanja stranih državljana,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koordinacija s drugim nadležnim tijelima kod poduzimanja mjera radi sprječavanja širenja bolesti COVID-19 uzrokovane virusom SARS-CoV-2,</a:t>
            </a:r>
            <a:endParaRPr lang="hr-HR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koordinacija obavješćivanja MVPEI-a o postupanjima prema stranim državljanima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požarima koji mogu ugrožavati prometnice i turističke destinacije,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ispomoći policijskim upravama na moru u ljudstvu i tehnici,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praćenje medijskih objava vezanih za sigurnost turističke sezone,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400" dirty="0">
                <a:solidFill>
                  <a:schemeClr val="tx1"/>
                </a:solidFill>
              </a:rPr>
              <a:t>sačinjavanje dnevnih pregleda značajnijih sigurnosnih događaja i drugih periodičnih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solidFill>
                  <a:schemeClr val="tx1"/>
                </a:solidFill>
              </a:rPr>
              <a:t>       izvješća o stanju sigurnosti tijekom turističke sezone. </a:t>
            </a: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sz="2800" b="1" dirty="0"/>
              <a:t>RAD STOŽERA</a:t>
            </a:r>
          </a:p>
        </p:txBody>
      </p:sp>
    </p:spTree>
    <p:extLst>
      <p:ext uri="{BB962C8B-B14F-4D97-AF65-F5344CB8AC3E}">
        <p14:creationId xmlns:p14="http://schemas.microsoft.com/office/powerpoint/2010/main" val="12259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8" y="947664"/>
            <a:ext cx="8579296" cy="5904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hr-HR" sz="3200" b="1" dirty="0"/>
              <a:t>KONTAKTI S DEŽURNIM SLUŽBAMA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3532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Zaobljeni pravokutni oblačić 7"/>
          <p:cNvSpPr/>
          <p:nvPr/>
        </p:nvSpPr>
        <p:spPr>
          <a:xfrm>
            <a:off x="2497612" y="3428999"/>
            <a:ext cx="2074388" cy="1656185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STOŽER ZADAR</a:t>
            </a: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0" name="Zaobljeni pravokutni oblačić 7"/>
          <p:cNvSpPr/>
          <p:nvPr/>
        </p:nvSpPr>
        <p:spPr>
          <a:xfrm>
            <a:off x="3815916" y="1348066"/>
            <a:ext cx="1404156" cy="306324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OKCP MUP-a</a:t>
            </a:r>
          </a:p>
        </p:txBody>
      </p:sp>
      <p:sp>
        <p:nvSpPr>
          <p:cNvPr id="11" name="Zaobljeni pravokutni oblačić 7"/>
          <p:cNvSpPr/>
          <p:nvPr/>
        </p:nvSpPr>
        <p:spPr>
          <a:xfrm>
            <a:off x="819479" y="2045740"/>
            <a:ext cx="1509421" cy="42221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POMORSKI CENTAR RIJEKA</a:t>
            </a:r>
          </a:p>
        </p:txBody>
      </p:sp>
      <p:sp>
        <p:nvSpPr>
          <p:cNvPr id="12" name="Zaobljeni pravokutni oblačić 7"/>
          <p:cNvSpPr/>
          <p:nvPr/>
        </p:nvSpPr>
        <p:spPr>
          <a:xfrm>
            <a:off x="4324250" y="1692681"/>
            <a:ext cx="1223158" cy="306324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CENTAR SOA-e </a:t>
            </a:r>
          </a:p>
        </p:txBody>
      </p:sp>
      <p:sp>
        <p:nvSpPr>
          <p:cNvPr id="13" name="Zaobljeni pravokutni oblačić 7"/>
          <p:cNvSpPr/>
          <p:nvPr/>
        </p:nvSpPr>
        <p:spPr>
          <a:xfrm>
            <a:off x="2415918" y="1653210"/>
            <a:ext cx="1368152" cy="306324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CENTAR VSOA-e</a:t>
            </a:r>
          </a:p>
        </p:txBody>
      </p:sp>
      <p:sp>
        <p:nvSpPr>
          <p:cNvPr id="14" name="Zaobljeni pravokutni oblačić 7"/>
          <p:cNvSpPr/>
          <p:nvPr/>
        </p:nvSpPr>
        <p:spPr>
          <a:xfrm>
            <a:off x="5370758" y="2836696"/>
            <a:ext cx="2385941" cy="751125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>
                <a:solidFill>
                  <a:schemeClr val="tx1"/>
                </a:solidFill>
              </a:rPr>
              <a:t>DEŽURNI EPIDEMIOLOG U PRIPRAVNOSTI HRVATSKOG ZAVODA ZA JAVNO ZDRAVSTVO</a:t>
            </a:r>
          </a:p>
        </p:txBody>
      </p:sp>
      <p:sp>
        <p:nvSpPr>
          <p:cNvPr id="15" name="Zaobljeni pravokutni oblačić 7"/>
          <p:cNvSpPr/>
          <p:nvPr/>
        </p:nvSpPr>
        <p:spPr>
          <a:xfrm>
            <a:off x="4525256" y="2073109"/>
            <a:ext cx="1368152" cy="459486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NACIONALNO KOORDINACIJSKI CENTAR</a:t>
            </a:r>
          </a:p>
        </p:txBody>
      </p:sp>
      <p:sp>
        <p:nvSpPr>
          <p:cNvPr id="16" name="Zaobljeni pravokutni oblačić 7"/>
          <p:cNvSpPr/>
          <p:nvPr/>
        </p:nvSpPr>
        <p:spPr>
          <a:xfrm>
            <a:off x="2688715" y="2033598"/>
            <a:ext cx="1368152" cy="538508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SLUŽBA ZA MEĐ. POL. SURADNJU - DEŽURSTVO</a:t>
            </a:r>
          </a:p>
        </p:txBody>
      </p:sp>
      <p:sp>
        <p:nvSpPr>
          <p:cNvPr id="17" name="Zaobljeni pravokutni oblačić 7"/>
          <p:cNvSpPr/>
          <p:nvPr/>
        </p:nvSpPr>
        <p:spPr>
          <a:xfrm>
            <a:off x="1763688" y="1135172"/>
            <a:ext cx="1383799" cy="483574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RAVNATELJSTVO CIVILNE ZAŠTITE SUSTAV </a:t>
            </a:r>
            <a:r>
              <a:rPr lang="hr-HR" sz="1200" dirty="0">
                <a:solidFill>
                  <a:schemeClr val="tx1"/>
                </a:solidFill>
              </a:rPr>
              <a:t>112 </a:t>
            </a:r>
          </a:p>
        </p:txBody>
      </p:sp>
      <p:cxnSp>
        <p:nvCxnSpPr>
          <p:cNvPr id="19" name="Ravni poveznik sa strelicom 18"/>
          <p:cNvCxnSpPr>
            <a:cxnSpLocks/>
            <a:endCxn id="8" idx="1"/>
          </p:cNvCxnSpPr>
          <p:nvPr/>
        </p:nvCxnSpPr>
        <p:spPr>
          <a:xfrm>
            <a:off x="1907704" y="2455808"/>
            <a:ext cx="589908" cy="18012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>
            <a:cxnSpLocks/>
            <a:stCxn id="16" idx="2"/>
          </p:cNvCxnSpPr>
          <p:nvPr/>
        </p:nvCxnSpPr>
        <p:spPr>
          <a:xfrm>
            <a:off x="3372791" y="2572106"/>
            <a:ext cx="0" cy="853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Ravni poveznik sa strelicom 1028"/>
          <p:cNvCxnSpPr>
            <a:cxnSpLocks/>
          </p:cNvCxnSpPr>
          <p:nvPr/>
        </p:nvCxnSpPr>
        <p:spPr>
          <a:xfrm flipH="1" flipV="1">
            <a:off x="4585844" y="4040392"/>
            <a:ext cx="833603" cy="535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Ravni poveznik sa strelicom 1031"/>
          <p:cNvCxnSpPr/>
          <p:nvPr/>
        </p:nvCxnSpPr>
        <p:spPr>
          <a:xfrm>
            <a:off x="2189909" y="1692681"/>
            <a:ext cx="509883" cy="17363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Ravni poveznik sa strelicom 1035"/>
          <p:cNvCxnSpPr>
            <a:cxnSpLocks/>
          </p:cNvCxnSpPr>
          <p:nvPr/>
        </p:nvCxnSpPr>
        <p:spPr>
          <a:xfrm>
            <a:off x="2483768" y="1959534"/>
            <a:ext cx="509883" cy="1466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Ravni poveznik sa strelicom 1042"/>
          <p:cNvCxnSpPr/>
          <p:nvPr/>
        </p:nvCxnSpPr>
        <p:spPr>
          <a:xfrm flipH="1">
            <a:off x="3923929" y="1653210"/>
            <a:ext cx="358947" cy="17757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Ravni poveznik sa strelicom 1045"/>
          <p:cNvCxnSpPr>
            <a:cxnSpLocks/>
          </p:cNvCxnSpPr>
          <p:nvPr/>
        </p:nvCxnSpPr>
        <p:spPr>
          <a:xfrm flipH="1">
            <a:off x="4145254" y="1999005"/>
            <a:ext cx="380002" cy="14682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Ravni poveznik sa strelicom 1048"/>
          <p:cNvCxnSpPr>
            <a:cxnSpLocks/>
          </p:cNvCxnSpPr>
          <p:nvPr/>
        </p:nvCxnSpPr>
        <p:spPr>
          <a:xfrm flipH="1">
            <a:off x="4387131" y="2572106"/>
            <a:ext cx="509883" cy="8951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jeni pravokutni oblačić 2"/>
          <p:cNvSpPr/>
          <p:nvPr/>
        </p:nvSpPr>
        <p:spPr>
          <a:xfrm>
            <a:off x="615656" y="4819166"/>
            <a:ext cx="1202432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LUČKE KAPETANIJE</a:t>
            </a:r>
          </a:p>
        </p:txBody>
      </p:sp>
      <p:cxnSp>
        <p:nvCxnSpPr>
          <p:cNvPr id="6" name="Ravni poveznik sa strelicom 5"/>
          <p:cNvCxnSpPr>
            <a:cxnSpLocks/>
          </p:cNvCxnSpPr>
          <p:nvPr/>
        </p:nvCxnSpPr>
        <p:spPr>
          <a:xfrm flipV="1">
            <a:off x="1763688" y="4575881"/>
            <a:ext cx="720080" cy="2432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aobljeni pravokutni oblačić 8"/>
          <p:cNvSpPr/>
          <p:nvPr/>
        </p:nvSpPr>
        <p:spPr>
          <a:xfrm>
            <a:off x="3230854" y="5463384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OBALNA STRAŽA</a:t>
            </a:r>
          </a:p>
        </p:txBody>
      </p:sp>
      <p:cxnSp>
        <p:nvCxnSpPr>
          <p:cNvPr id="20" name="Ravni poveznik sa strelicom 19"/>
          <p:cNvCxnSpPr>
            <a:cxnSpLocks/>
            <a:stCxn id="9" idx="0"/>
          </p:cNvCxnSpPr>
          <p:nvPr/>
        </p:nvCxnSpPr>
        <p:spPr>
          <a:xfrm flipH="1" flipV="1">
            <a:off x="3577334" y="5085184"/>
            <a:ext cx="110720" cy="37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Slika 1029">
            <a:extLst>
              <a:ext uri="{FF2B5EF4-FFF2-40B4-BE49-F238E27FC236}">
                <a16:creationId xmlns:a16="http://schemas.microsoft.com/office/drawing/2014/main" id="{44AF26B4-46D6-480D-897E-1AD21ED83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50" y="4547116"/>
            <a:ext cx="1269089" cy="559004"/>
          </a:xfrm>
          <a:prstGeom prst="rect">
            <a:avLst/>
          </a:prstGeom>
        </p:spPr>
      </p:pic>
      <p:cxnSp>
        <p:nvCxnSpPr>
          <p:cNvPr id="47" name="Ravni poveznik sa strelicom 46">
            <a:extLst>
              <a:ext uri="{FF2B5EF4-FFF2-40B4-BE49-F238E27FC236}">
                <a16:creationId xmlns:a16="http://schemas.microsoft.com/office/drawing/2014/main" id="{D5023E2D-7A13-409E-AF5E-F0C27CAB98DC}"/>
              </a:ext>
            </a:extLst>
          </p:cNvPr>
          <p:cNvCxnSpPr>
            <a:cxnSpLocks/>
          </p:cNvCxnSpPr>
          <p:nvPr/>
        </p:nvCxnSpPr>
        <p:spPr>
          <a:xfrm flipH="1">
            <a:off x="4581390" y="3290501"/>
            <a:ext cx="761636" cy="3265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jeni pravokutni oblačić 7"/>
          <p:cNvSpPr/>
          <p:nvPr/>
        </p:nvSpPr>
        <p:spPr>
          <a:xfrm>
            <a:off x="5610401" y="3779399"/>
            <a:ext cx="2521338" cy="6137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 smtClean="0">
                <a:solidFill>
                  <a:schemeClr val="tx1"/>
                </a:solidFill>
              </a:rPr>
              <a:t>NACIONALNI POMORSKI CENTAR ZA PRIKUPLJANJE PODATAKA</a:t>
            </a:r>
            <a:endParaRPr lang="hr-HR" sz="1100" dirty="0">
              <a:solidFill>
                <a:schemeClr val="tx1"/>
              </a:solidFill>
            </a:endParaRPr>
          </a:p>
        </p:txBody>
      </p:sp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id="{D5023E2D-7A13-409E-AF5E-F0C27CAB98DC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4581390" y="3901698"/>
            <a:ext cx="1029011" cy="1845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Slika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251" y="3757529"/>
            <a:ext cx="1094003" cy="11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2500" y="417569"/>
            <a:ext cx="8229600" cy="418058"/>
          </a:xfrm>
        </p:spPr>
        <p:txBody>
          <a:bodyPr>
            <a:noAutofit/>
          </a:bodyPr>
          <a:lstStyle/>
          <a:p>
            <a:r>
              <a:rPr lang="hr-HR" sz="2400" b="1" dirty="0"/>
              <a:t>KOORDINATORI I NJIHOVI ZAMJENICI IZ DRUGIH TIJELA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999128" y="2395642"/>
            <a:ext cx="3096344" cy="2424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STOŽER</a:t>
            </a:r>
            <a:r>
              <a:rPr lang="hr-HR" b="1" dirty="0">
                <a:solidFill>
                  <a:schemeClr val="tx1"/>
                </a:solidFill>
              </a:rPr>
              <a:t> ZADAR</a:t>
            </a: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rgbClr val="FF0000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565388" y="900183"/>
            <a:ext cx="1892420" cy="9144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b="1" u="sng" dirty="0">
                <a:solidFill>
                  <a:schemeClr val="tx1"/>
                </a:solidFill>
              </a:rPr>
              <a:t>Ministarstvo gospodarstva, poduzetništva i obrta</a:t>
            </a:r>
            <a:endParaRPr lang="hr-HR" sz="1300" b="1" u="sng" dirty="0">
              <a:solidFill>
                <a:schemeClr val="tx1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586446" y="2204864"/>
            <a:ext cx="1926025" cy="9144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u="sng" dirty="0">
                <a:solidFill>
                  <a:schemeClr val="tx1"/>
                </a:solidFill>
              </a:rPr>
              <a:t>Ministarstvo financija</a:t>
            </a:r>
            <a:r>
              <a:rPr lang="hr-HR" sz="1300" b="1" dirty="0">
                <a:solidFill>
                  <a:srgbClr val="FF0000"/>
                </a:solidFill>
              </a:rPr>
              <a:t> </a:t>
            </a:r>
            <a:endParaRPr lang="hr-HR" sz="1300" dirty="0">
              <a:solidFill>
                <a:srgbClr val="FF000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86759" y="3337988"/>
            <a:ext cx="1926024" cy="124314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u="sng" dirty="0">
                <a:solidFill>
                  <a:schemeClr val="tx1"/>
                </a:solidFill>
              </a:rPr>
              <a:t>Ministarstvo zdravstva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586446" y="5013176"/>
            <a:ext cx="1892419" cy="9144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u="sng" dirty="0">
                <a:solidFill>
                  <a:schemeClr val="tx1"/>
                </a:solidFill>
              </a:rPr>
              <a:t>Hrvatski zavod za javno zdravstvo</a:t>
            </a:r>
          </a:p>
        </p:txBody>
      </p:sp>
      <p:sp>
        <p:nvSpPr>
          <p:cNvPr id="9" name="Pravokutnik 8"/>
          <p:cNvSpPr/>
          <p:nvPr/>
        </p:nvSpPr>
        <p:spPr>
          <a:xfrm>
            <a:off x="3703588" y="5013176"/>
            <a:ext cx="2020539" cy="9144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u="sng" dirty="0">
                <a:solidFill>
                  <a:schemeClr val="tx1"/>
                </a:solidFill>
              </a:rPr>
              <a:t>Hrvatska turistička zajednica</a:t>
            </a:r>
          </a:p>
          <a:p>
            <a:pPr algn="ctr"/>
            <a:endParaRPr lang="hr-HR" sz="1300" b="1" u="sng" dirty="0">
              <a:solidFill>
                <a:schemeClr val="tx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6796440" y="4981607"/>
            <a:ext cx="1793949" cy="9144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u="sng" dirty="0">
                <a:solidFill>
                  <a:schemeClr val="tx1"/>
                </a:solidFill>
              </a:rPr>
              <a:t>Hrvatska gorska služba spašavanja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2695476" y="925792"/>
            <a:ext cx="2016223" cy="9144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u="sng" dirty="0">
                <a:solidFill>
                  <a:schemeClr val="tx1"/>
                </a:solidFill>
              </a:rPr>
              <a:t>Ministarstvo vanjskih i europskih poslova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6796440" y="2204864"/>
            <a:ext cx="1775452" cy="9144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u="sng" dirty="0">
                <a:solidFill>
                  <a:schemeClr val="tx1"/>
                </a:solidFill>
              </a:rPr>
              <a:t>Ministarstvo obrane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6796440" y="3456853"/>
            <a:ext cx="1793949" cy="103326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u="sng" dirty="0">
                <a:solidFill>
                  <a:schemeClr val="tx1"/>
                </a:solidFill>
              </a:rPr>
              <a:t>Hrvatska vatrogasna zajednica</a:t>
            </a:r>
            <a:r>
              <a:rPr lang="hr-HR" sz="1200" b="1" dirty="0">
                <a:solidFill>
                  <a:srgbClr val="FF0000"/>
                </a:solidFill>
              </a:rPr>
              <a:t> 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6796440" y="908720"/>
            <a:ext cx="1775452" cy="9144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u="sng" dirty="0">
                <a:solidFill>
                  <a:schemeClr val="tx1"/>
                </a:solidFill>
              </a:rPr>
              <a:t>Ministarstvo turizma</a:t>
            </a:r>
            <a:r>
              <a:rPr lang="hr-HR" sz="1300" b="1" dirty="0">
                <a:solidFill>
                  <a:srgbClr val="FF0000"/>
                </a:solidFill>
              </a:rPr>
              <a:t> </a:t>
            </a:r>
            <a:endParaRPr lang="hr-HR" sz="1300" dirty="0">
              <a:solidFill>
                <a:srgbClr val="FF0000"/>
              </a:solidFill>
            </a:endParaRPr>
          </a:p>
        </p:txBody>
      </p:sp>
      <p:cxnSp>
        <p:nvCxnSpPr>
          <p:cNvPr id="16" name="Ravni poveznik sa strelicom 15"/>
          <p:cNvCxnSpPr>
            <a:cxnSpLocks/>
          </p:cNvCxnSpPr>
          <p:nvPr/>
        </p:nvCxnSpPr>
        <p:spPr>
          <a:xfrm>
            <a:off x="2454397" y="1814583"/>
            <a:ext cx="677443" cy="508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>
            <a:cxnSpLocks/>
            <a:stCxn id="11" idx="2"/>
          </p:cNvCxnSpPr>
          <p:nvPr/>
        </p:nvCxnSpPr>
        <p:spPr>
          <a:xfrm>
            <a:off x="3703588" y="1840192"/>
            <a:ext cx="300261" cy="508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>
            <a:cxnSpLocks/>
          </p:cNvCxnSpPr>
          <p:nvPr/>
        </p:nvCxnSpPr>
        <p:spPr>
          <a:xfrm flipH="1">
            <a:off x="6084169" y="1823120"/>
            <a:ext cx="712272" cy="539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>
            <a:cxnSpLocks/>
            <a:stCxn id="12" idx="1"/>
          </p:cNvCxnSpPr>
          <p:nvPr/>
        </p:nvCxnSpPr>
        <p:spPr>
          <a:xfrm flipH="1">
            <a:off x="6084168" y="2662064"/>
            <a:ext cx="712272" cy="2488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>
            <a:cxnSpLocks/>
            <a:stCxn id="13" idx="1"/>
          </p:cNvCxnSpPr>
          <p:nvPr/>
        </p:nvCxnSpPr>
        <p:spPr>
          <a:xfrm flipH="1">
            <a:off x="6112574" y="3973485"/>
            <a:ext cx="68386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/>
          <p:cNvCxnSpPr>
            <a:cxnSpLocks/>
          </p:cNvCxnSpPr>
          <p:nvPr/>
        </p:nvCxnSpPr>
        <p:spPr>
          <a:xfrm flipH="1" flipV="1">
            <a:off x="6084169" y="4581128"/>
            <a:ext cx="712271" cy="4320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sa strelicom 30"/>
          <p:cNvCxnSpPr>
            <a:cxnSpLocks/>
          </p:cNvCxnSpPr>
          <p:nvPr/>
        </p:nvCxnSpPr>
        <p:spPr>
          <a:xfrm flipV="1">
            <a:off x="4788024" y="4773877"/>
            <a:ext cx="0" cy="239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sa strelicom 33"/>
          <p:cNvCxnSpPr>
            <a:cxnSpLocks/>
          </p:cNvCxnSpPr>
          <p:nvPr/>
        </p:nvCxnSpPr>
        <p:spPr>
          <a:xfrm flipV="1">
            <a:off x="2478865" y="4743109"/>
            <a:ext cx="475042" cy="2700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sa strelicom 35"/>
          <p:cNvCxnSpPr>
            <a:cxnSpLocks/>
            <a:stCxn id="7" idx="3"/>
          </p:cNvCxnSpPr>
          <p:nvPr/>
        </p:nvCxnSpPr>
        <p:spPr>
          <a:xfrm flipV="1">
            <a:off x="2512783" y="3902815"/>
            <a:ext cx="475042" cy="567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sa strelicom 37"/>
          <p:cNvCxnSpPr>
            <a:cxnSpLocks/>
            <a:stCxn id="6" idx="3"/>
          </p:cNvCxnSpPr>
          <p:nvPr/>
        </p:nvCxnSpPr>
        <p:spPr>
          <a:xfrm>
            <a:off x="2512471" y="2662064"/>
            <a:ext cx="475354" cy="1405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zervirano mjesto sadržaja 27"/>
          <p:cNvSpPr>
            <a:spLocks noGrp="1"/>
          </p:cNvSpPr>
          <p:nvPr>
            <p:ph idx="1"/>
          </p:nvPr>
        </p:nvSpPr>
        <p:spPr>
          <a:xfrm>
            <a:off x="4960134" y="908720"/>
            <a:ext cx="1728192" cy="922937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/>
            <a:r>
              <a:rPr lang="hr-HR" sz="1300" b="1" u="sng" dirty="0">
                <a:solidFill>
                  <a:schemeClr val="tx1"/>
                </a:solidFill>
              </a:rPr>
              <a:t>Ministarstvo mora, prometa i infrastrukture</a:t>
            </a:r>
          </a:p>
        </p:txBody>
      </p:sp>
      <p:cxnSp>
        <p:nvCxnSpPr>
          <p:cNvPr id="37" name="Ravni poveznik sa strelicom 36"/>
          <p:cNvCxnSpPr>
            <a:cxnSpLocks/>
            <a:stCxn id="28" idx="2"/>
          </p:cNvCxnSpPr>
          <p:nvPr/>
        </p:nvCxnSpPr>
        <p:spPr>
          <a:xfrm flipH="1">
            <a:off x="5376319" y="1831657"/>
            <a:ext cx="447911" cy="4916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Slika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572" y="3002843"/>
            <a:ext cx="1439455" cy="15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81322"/>
            <a:ext cx="8363271" cy="50160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U Republiku Hrvatsku može se ući temeljem:</a:t>
            </a:r>
          </a:p>
          <a:p>
            <a:pPr>
              <a:buFontTx/>
              <a:buChar char="-"/>
            </a:pPr>
            <a:r>
              <a:rPr lang="hr-HR" dirty="0"/>
              <a:t>Potvrde o </a:t>
            </a:r>
            <a:r>
              <a:rPr lang="hr-HR" dirty="0" err="1"/>
              <a:t>cjepljenju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Potvrde o </a:t>
            </a:r>
            <a:r>
              <a:rPr lang="hr-HR" dirty="0" err="1"/>
              <a:t>preboljenju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Negativnog PCR testa</a:t>
            </a:r>
          </a:p>
          <a:p>
            <a:pPr>
              <a:buFontTx/>
              <a:buChar char="-"/>
            </a:pPr>
            <a:r>
              <a:rPr lang="hr-HR" dirty="0"/>
              <a:t>Negativnog brzog antigenskog testa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Državljani trećih zemalja za ulazak i boravak u RH uz spomenuto moraju imati:</a:t>
            </a:r>
          </a:p>
          <a:p>
            <a:r>
              <a:rPr lang="hr-HR" dirty="0"/>
              <a:t>poslovne razloge ili gospodarske interese,</a:t>
            </a:r>
          </a:p>
          <a:p>
            <a:r>
              <a:rPr lang="hr-HR" dirty="0"/>
              <a:t> neodgodive osobne razloge ili u</a:t>
            </a:r>
          </a:p>
          <a:p>
            <a:r>
              <a:rPr lang="hr-HR" dirty="0"/>
              <a:t> turističke svrhe.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Sve osobe tijekom putovanja, ulaska i boravka u RH, u obvezi su se pridržavati općih i posebnih preporuka Hrvatskog zavoda za javno zdravstvo koje se nalaze na </a:t>
            </a:r>
            <a:r>
              <a:rPr lang="hr-HR" sz="2000" dirty="0">
                <a:hlinkClick r:id="rId2"/>
              </a:rPr>
              <a:t>https://www.hzjz.hr</a:t>
            </a:r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hr-HR" dirty="0" smtClean="0"/>
              <a:t>Režim ulaska i boravka u RH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68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4563" t="12200" r="18500" b="17800"/>
          <a:stretch/>
        </p:blipFill>
        <p:spPr>
          <a:xfrm>
            <a:off x="3851920" y="3744254"/>
            <a:ext cx="5160013" cy="3035302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3744254"/>
            <a:ext cx="4104456" cy="3427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Nadograđena aplikacija Enter Croatia kroz koju se stranci mogu prethodno najaviti za ulazak i boravak u RH i staviti dokument na temelju kojeg mogu ući i boraviti u RH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– digitalni certifikat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OSIGURANJE PROTOČNOSTI PROMETA PREKO GRANIČNIH PRIJELAZA</a:t>
            </a:r>
            <a:endParaRPr lang="hr-HR" sz="3200" b="1" dirty="0"/>
          </a:p>
        </p:txBody>
      </p:sp>
      <p:sp>
        <p:nvSpPr>
          <p:cNvPr id="5" name="Rezervirano mjesto sadržaja 1"/>
          <p:cNvSpPr txBox="1">
            <a:spLocks/>
          </p:cNvSpPr>
          <p:nvPr/>
        </p:nvSpPr>
        <p:spPr>
          <a:xfrm>
            <a:off x="179512" y="1772816"/>
            <a:ext cx="8136904" cy="1439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Nadograđen Nacionalni informacijski sustav za upravljanje državnom granicom u dijelu ubrzanog prikupljanja podataka o strancima na ulasku u RH i povezivanje s aplikacijom Enter Croatia –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implementirani čitači QR kodova za digitalne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certifikate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/>
          <a:lstStyle/>
          <a:p>
            <a:pPr marL="0" indent="0">
              <a:buNone/>
            </a:pPr>
            <a:endParaRPr lang="hr-HR" sz="1100" b="1" dirty="0"/>
          </a:p>
          <a:p>
            <a:pPr marL="0" indent="0">
              <a:buNone/>
            </a:pPr>
            <a:r>
              <a:rPr lang="hr-HR" sz="2000" b="1" dirty="0">
                <a:solidFill>
                  <a:schemeClr val="tx1"/>
                </a:solidFill>
              </a:rPr>
              <a:t>INFORMACIJSKI SUSTAVI DOSTUPNI STOŽERU:</a:t>
            </a:r>
          </a:p>
          <a:p>
            <a:pPr marL="0" indent="0">
              <a:buNone/>
            </a:pPr>
            <a:endParaRPr lang="hr-HR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400" b="1" dirty="0">
                <a:solidFill>
                  <a:schemeClr val="tx1"/>
                </a:solidFill>
              </a:rPr>
              <a:t>	</a:t>
            </a:r>
            <a:r>
              <a:rPr lang="hr-HR" sz="1800" b="1" dirty="0">
                <a:solidFill>
                  <a:schemeClr val="tx1"/>
                </a:solidFill>
              </a:rPr>
              <a:t>VANJSKI: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1. VTMIS – sustav nadzora i upravljanja pomorskim prometom  (MPPV)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2. CIMIS - Hrvatski integrirani pomorski informacijski sustav (MPPV)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3. VMS - Sustav nadzora ribarskih plovila, registar flote, inspekcijski poslovi (</a:t>
            </a:r>
            <a:r>
              <a:rPr lang="hr-HR" sz="1500" dirty="0" err="1">
                <a:solidFill>
                  <a:schemeClr val="tx1"/>
                </a:solidFill>
              </a:rPr>
              <a:t>MPolj</a:t>
            </a:r>
            <a:r>
              <a:rPr lang="hr-HR" sz="15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4. Obalna straža - radarski sustav  - MO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5. Carina (MF)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6. HAK – kamere 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7. HAC – kamere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8. Kaznena evidencija  (MP)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</a:rPr>
              <a:t>	</a:t>
            </a:r>
            <a:r>
              <a:rPr lang="hr-HR" sz="1800" b="1" dirty="0">
                <a:solidFill>
                  <a:schemeClr val="tx1"/>
                </a:solidFill>
              </a:rPr>
              <a:t>MUP-ovi</a:t>
            </a:r>
            <a:r>
              <a:rPr lang="hr-HR" sz="18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1. ISMUP – informacijski sustav MUP-a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2. NISUDG - Nacionalni informacijski sustav za upravljanje državnom granicom  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3. AVL - Sustav nadzora policijskih plovila putem radio komunikacijskog sustava TETRA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4. NSIS II - </a:t>
            </a:r>
            <a:r>
              <a:rPr lang="hr-HR" sz="1500" dirty="0" err="1">
                <a:solidFill>
                  <a:schemeClr val="tx1"/>
                </a:solidFill>
              </a:rPr>
              <a:t>Schengenski</a:t>
            </a:r>
            <a:r>
              <a:rPr lang="hr-HR" sz="1500" dirty="0">
                <a:solidFill>
                  <a:schemeClr val="tx1"/>
                </a:solidFill>
              </a:rPr>
              <a:t> informacijski sustav,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5. Interpol</a:t>
            </a:r>
          </a:p>
          <a:p>
            <a:pPr marL="0" indent="0">
              <a:buNone/>
            </a:pPr>
            <a:r>
              <a:rPr lang="hr-HR" sz="1500" dirty="0">
                <a:solidFill>
                  <a:schemeClr val="tx1"/>
                </a:solidFill>
              </a:rPr>
              <a:t>	6. Sustav elektroničke pošte MUP-a.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INFORMACIJSKI </a:t>
            </a:r>
            <a:r>
              <a:rPr lang="hr-HR" sz="3200" b="1" dirty="0"/>
              <a:t>SUSTAVI</a:t>
            </a:r>
          </a:p>
        </p:txBody>
      </p:sp>
    </p:spTree>
    <p:extLst>
      <p:ext uri="{BB962C8B-B14F-4D97-AF65-F5344CB8AC3E}">
        <p14:creationId xmlns:p14="http://schemas.microsoft.com/office/powerpoint/2010/main" val="13238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7" cy="4857403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POLICIJSKI SLUŽBENICI </a:t>
            </a:r>
          </a:p>
          <a:p>
            <a:endParaRPr lang="hr-HR" dirty="0"/>
          </a:p>
          <a:p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Policijske uprave su na osnovu prosudbi stanja sigurnosti u obavezi: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planirati poduzimanje potrebnih mjera i radnji  </a:t>
            </a:r>
            <a:r>
              <a:rPr lang="hr-HR" b="1" dirty="0">
                <a:solidFill>
                  <a:schemeClr val="tx1"/>
                </a:solidFill>
              </a:rPr>
              <a:t>vlastitim snagama i sredstvima</a:t>
            </a:r>
            <a:r>
              <a:rPr lang="hr-HR" dirty="0">
                <a:solidFill>
                  <a:schemeClr val="tx1"/>
                </a:solidFill>
              </a:rPr>
              <a:t>, kao i sa odobrenom ispomoći u ljudstvu i tehnici.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konstantno pratiti dolazak stranih i domaćih gostiju,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 po potrebi, samo u izuzetnim situacijama, ukoliko to bude neophodno zatražiti dodatnu ispomoć u ljudstvu i tehnici.</a:t>
            </a:r>
          </a:p>
          <a:p>
            <a:endParaRPr lang="hr-H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3213" lvl="1" indent="0">
              <a:buNone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hr-H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ISPOMOĆ PU NA MORU</a:t>
            </a:r>
          </a:p>
        </p:txBody>
      </p:sp>
    </p:spTree>
    <p:extLst>
      <p:ext uri="{BB962C8B-B14F-4D97-AF65-F5344CB8AC3E}">
        <p14:creationId xmlns:p14="http://schemas.microsoft.com/office/powerpoint/2010/main" val="2481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8"/>
          <p:cNvSpPr>
            <a:spLocks noChangeArrowheads="1"/>
          </p:cNvSpPr>
          <p:nvPr/>
        </p:nvSpPr>
        <p:spPr bwMode="auto">
          <a:xfrm>
            <a:off x="139986" y="396820"/>
            <a:ext cx="9001156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800" b="1" dirty="0">
              <a:solidFill>
                <a:srgbClr val="CCFFFF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750115" y="1180320"/>
            <a:ext cx="81063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6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200" dirty="0">
                <a:ln w="0"/>
                <a:latin typeface="Candara (naslovi)"/>
              </a:rPr>
              <a:t>Povoljna sigurnosna situacija</a:t>
            </a:r>
            <a:endParaRPr lang="en-US" sz="2200" dirty="0">
              <a:ln w="0"/>
              <a:latin typeface="Candara (naslovi)"/>
            </a:endParaRPr>
          </a:p>
          <a:p>
            <a:pPr marL="3746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200" dirty="0">
              <a:ln w="0"/>
              <a:latin typeface="Candara (naslovi)"/>
            </a:endParaRPr>
          </a:p>
          <a:p>
            <a:pPr marL="3746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200" dirty="0">
                <a:ln w="0"/>
                <a:latin typeface="Candara (naslovi)"/>
              </a:rPr>
              <a:t>Nizak rizik da postanu oštećeni</a:t>
            </a:r>
            <a:endParaRPr lang="en-US" sz="2200" dirty="0">
              <a:ln w="0"/>
              <a:latin typeface="Candara (naslovi)"/>
            </a:endParaRPr>
          </a:p>
          <a:p>
            <a:pPr marL="3746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200" dirty="0">
              <a:ln w="0"/>
              <a:latin typeface="Candara (naslovi)"/>
            </a:endParaRPr>
          </a:p>
          <a:p>
            <a:pPr marL="3746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200" dirty="0">
                <a:ln w="0"/>
                <a:latin typeface="Candara (naslovi)"/>
              </a:rPr>
              <a:t>Povećan rizik od prometnih nesreća</a:t>
            </a:r>
            <a:endParaRPr lang="en-US" sz="2200" dirty="0">
              <a:ln w="0"/>
              <a:latin typeface="Candara (naslovi)"/>
            </a:endParaRPr>
          </a:p>
          <a:p>
            <a:pPr marL="3746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200" dirty="0">
              <a:ln w="0"/>
              <a:latin typeface="Candara (naslovi)"/>
            </a:endParaRPr>
          </a:p>
          <a:p>
            <a:pPr marL="3746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200" dirty="0" smtClean="0">
                <a:ln w="0"/>
                <a:latin typeface="Candara (naslovi)"/>
              </a:rPr>
              <a:t>Ključne prijetnje</a:t>
            </a:r>
            <a:r>
              <a:rPr lang="en-US" sz="2200" dirty="0" smtClean="0">
                <a:ln w="0"/>
                <a:latin typeface="Candara (naslovi)"/>
              </a:rPr>
              <a:t>:</a:t>
            </a:r>
            <a:br>
              <a:rPr lang="en-US" sz="2200" dirty="0" smtClean="0">
                <a:ln w="0"/>
                <a:latin typeface="Candara (naslovi)"/>
              </a:rPr>
            </a:br>
            <a:r>
              <a:rPr lang="en-US" sz="2200" dirty="0" smtClean="0">
                <a:ln w="0"/>
                <a:latin typeface="Candara (naslovi)"/>
              </a:rPr>
              <a:t>      </a:t>
            </a:r>
          </a:p>
          <a:p>
            <a:pPr marL="88900" fontAlgn="auto">
              <a:spcAft>
                <a:spcPts val="0"/>
              </a:spcAft>
              <a:defRPr/>
            </a:pPr>
            <a:r>
              <a:rPr lang="en-US" sz="2000" dirty="0" smtClean="0">
                <a:ln w="0"/>
                <a:latin typeface="Candara (naslovi)"/>
              </a:rPr>
              <a:t>     - </a:t>
            </a:r>
            <a:r>
              <a:rPr lang="en-US" sz="2000" dirty="0" err="1" smtClean="0">
                <a:ln w="0"/>
                <a:latin typeface="Candara (naslovi)"/>
              </a:rPr>
              <a:t>Migra</a:t>
            </a:r>
            <a:r>
              <a:rPr lang="hr-HR" sz="2000" dirty="0" err="1" smtClean="0">
                <a:ln w="0"/>
                <a:latin typeface="Candara (naslovi)"/>
              </a:rPr>
              <a:t>cijski</a:t>
            </a:r>
            <a:r>
              <a:rPr lang="hr-HR" sz="2000" dirty="0" smtClean="0">
                <a:ln w="0"/>
                <a:latin typeface="Candara (naslovi)"/>
              </a:rPr>
              <a:t> pritisak </a:t>
            </a:r>
          </a:p>
          <a:p>
            <a:pPr marL="88900" fontAlgn="auto">
              <a:spcAft>
                <a:spcPts val="0"/>
              </a:spcAft>
              <a:defRPr/>
            </a:pPr>
            <a:r>
              <a:rPr lang="en-US" sz="2000" dirty="0" smtClean="0">
                <a:ln w="0"/>
                <a:latin typeface="Candara (naslovi)"/>
              </a:rPr>
              <a:t/>
            </a:r>
            <a:br>
              <a:rPr lang="en-US" sz="2000" dirty="0" smtClean="0">
                <a:ln w="0"/>
                <a:latin typeface="Candara (naslovi)"/>
              </a:rPr>
            </a:br>
            <a:r>
              <a:rPr lang="en-US" sz="2000" dirty="0" smtClean="0">
                <a:ln w="0"/>
                <a:latin typeface="Candara (naslovi)"/>
              </a:rPr>
              <a:t>     - Global</a:t>
            </a:r>
            <a:r>
              <a:rPr lang="hr-HR" sz="2000" dirty="0" smtClean="0">
                <a:ln w="0"/>
                <a:latin typeface="Candara (naslovi)"/>
              </a:rPr>
              <a:t>ni terorizam</a:t>
            </a:r>
          </a:p>
          <a:p>
            <a:pPr marL="88900" fontAlgn="auto">
              <a:spcAft>
                <a:spcPts val="0"/>
              </a:spcAft>
              <a:defRPr/>
            </a:pPr>
            <a:endParaRPr lang="hr-HR" sz="2000" dirty="0" smtClean="0">
              <a:ln w="0"/>
              <a:latin typeface="Candara (naslovi)"/>
            </a:endParaRPr>
          </a:p>
          <a:p>
            <a:pPr marL="88900" fontAlgn="auto">
              <a:spcAft>
                <a:spcPts val="0"/>
              </a:spcAft>
              <a:defRPr/>
            </a:pPr>
            <a:r>
              <a:rPr lang="hr-HR" sz="2000" dirty="0" smtClean="0">
                <a:ln w="0"/>
                <a:latin typeface="Candara (naslovi)"/>
              </a:rPr>
              <a:t>     </a:t>
            </a:r>
            <a:r>
              <a:rPr lang="hr-HR" sz="2000" dirty="0" smtClean="0">
                <a:ln w="0"/>
                <a:latin typeface="Candara (naslovi)"/>
                <a:cs typeface="Calibri" panose="020F0502020204030204" pitchFamily="34" charset="0"/>
              </a:rPr>
              <a:t>- </a:t>
            </a:r>
            <a:r>
              <a:rPr lang="hr-HR" sz="2000" dirty="0" err="1" smtClean="0">
                <a:effectLst/>
                <a:latin typeface="Candara (naslovi)"/>
                <a:ea typeface="Calibri" panose="020F0502020204030204" pitchFamily="34" charset="0"/>
                <a:cs typeface="Calibri" panose="020F0502020204030204" pitchFamily="34" charset="0"/>
              </a:rPr>
              <a:t>Pandemija</a:t>
            </a:r>
            <a:r>
              <a:rPr lang="hr-HR" sz="2000" dirty="0" smtClean="0">
                <a:effectLst/>
                <a:latin typeface="Candara (naslovi)"/>
                <a:ea typeface="Calibri" panose="020F0502020204030204" pitchFamily="34" charset="0"/>
                <a:cs typeface="Calibri" panose="020F0502020204030204" pitchFamily="34" charset="0"/>
              </a:rPr>
              <a:t> bolesti COVID -19 uzrokovane virusom SARS-CoV-2</a:t>
            </a:r>
            <a:endParaRPr lang="en-US" sz="2000" dirty="0">
              <a:ln w="0"/>
              <a:latin typeface="Candara (naslovi)"/>
              <a:cs typeface="Calibri" panose="020F0502020204030204" pitchFamily="34" charset="0"/>
            </a:endParaRPr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266C3578-61B6-4E78-8E13-5C0936FA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365" y="396821"/>
            <a:ext cx="6417734" cy="655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3600" b="1" dirty="0">
                <a:ln w="0"/>
                <a:solidFill>
                  <a:schemeClr val="bg1"/>
                </a:solidFill>
                <a:latin typeface="Candara (naslovi)"/>
              </a:rPr>
              <a:t>Komentar</a:t>
            </a:r>
            <a:endParaRPr lang="hr-HR" sz="3600" b="1" dirty="0">
              <a:ln w="0"/>
              <a:solidFill>
                <a:srgbClr val="000000"/>
              </a:solidFill>
              <a:latin typeface="Candara (naslovi)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795" y="5893370"/>
            <a:ext cx="879778" cy="9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2"/>
          <p:cNvSpPr/>
          <p:nvPr/>
        </p:nvSpPr>
        <p:spPr>
          <a:xfrm>
            <a:off x="215516" y="260648"/>
            <a:ext cx="8686054" cy="51901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defRPr/>
            </a:pPr>
            <a:endParaRPr lang="hr-HR" sz="36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6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hr-HR" sz="3600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Zaključak</a:t>
            </a:r>
            <a:endParaRPr lang="en-US" sz="36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sz="36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Pravokutnik 8"/>
          <p:cNvSpPr>
            <a:spLocks noChangeArrowheads="1"/>
          </p:cNvSpPr>
          <p:nvPr/>
        </p:nvSpPr>
        <p:spPr bwMode="auto">
          <a:xfrm>
            <a:off x="139986" y="396820"/>
            <a:ext cx="9001156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800" b="1" dirty="0">
              <a:solidFill>
                <a:srgbClr val="CCFFFF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41530" y="2817970"/>
            <a:ext cx="8520386" cy="2877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hr-HR" sz="2400" dirty="0">
                <a:ln w="0"/>
                <a:latin typeface="Candara (naslovi)"/>
                <a:cs typeface="Arabic Typesetting" pitchFamily="66" charset="-78"/>
              </a:rPr>
              <a:t>Ključna uloga u turizmu leži na sigurnosti –</a:t>
            </a:r>
            <a:r>
              <a:rPr lang="en-US" sz="2400" dirty="0">
                <a:ln w="0"/>
                <a:latin typeface="Candara (naslovi)"/>
                <a:cs typeface="Arabic Typesetting" pitchFamily="66" charset="-78"/>
              </a:rPr>
              <a:t> </a:t>
            </a:r>
            <a:r>
              <a:rPr lang="hr-HR" sz="2400" dirty="0">
                <a:ln w="0"/>
                <a:latin typeface="Candara (naslovi)"/>
                <a:cs typeface="Arabic Typesetting" pitchFamily="66" charset="-78"/>
              </a:rPr>
              <a:t>a cilj je pouzdanost i kvaliteta </a:t>
            </a:r>
            <a:r>
              <a:rPr lang="hr-HR" sz="2400" dirty="0" smtClean="0">
                <a:ln w="0"/>
                <a:latin typeface="Candara (naslovi)"/>
                <a:cs typeface="Arabic Typesetting" pitchFamily="66" charset="-78"/>
              </a:rPr>
              <a:t>policijske i ostalih službi  </a:t>
            </a:r>
            <a:endParaRPr lang="hr-HR" sz="2400" dirty="0">
              <a:ln w="0"/>
              <a:latin typeface="Candara (naslovi)"/>
              <a:cs typeface="Arabic Typesetting" pitchFamily="66" charset="-78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SzPct val="80000"/>
              <a:defRPr/>
            </a:pPr>
            <a:endParaRPr lang="hr-HR" sz="2400" dirty="0">
              <a:ln w="0"/>
              <a:latin typeface="Candara (naslovi)"/>
              <a:cs typeface="Arabic Typesetting" pitchFamily="66" charset="-78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hr-HR" sz="2400" dirty="0">
                <a:ln w="0"/>
                <a:latin typeface="Candara (naslovi)"/>
                <a:cs typeface="Calibri" panose="020F0502020204030204" pitchFamily="34" charset="0"/>
              </a:rPr>
              <a:t>Uspješnost </a:t>
            </a:r>
            <a:r>
              <a:rPr lang="hr-HR" sz="2400" dirty="0" smtClean="0">
                <a:ln w="0"/>
                <a:latin typeface="Candara (naslovi)"/>
                <a:cs typeface="Calibri" panose="020F0502020204030204" pitchFamily="34" charset="0"/>
              </a:rPr>
              <a:t>u provođenju </a:t>
            </a:r>
            <a:r>
              <a:rPr lang="hr-HR" sz="2400" dirty="0">
                <a:ln w="0"/>
                <a:latin typeface="Candara (naslovi)"/>
                <a:cs typeface="Calibri" panose="020F0502020204030204" pitchFamily="34" charset="0"/>
              </a:rPr>
              <a:t>mjera za sprječavanje širenja bolesti </a:t>
            </a:r>
            <a:r>
              <a:rPr lang="hr-HR" sz="2400" dirty="0">
                <a:effectLst/>
                <a:latin typeface="Candara (naslovi)"/>
                <a:ea typeface="Calibri" panose="020F0502020204030204" pitchFamily="34" charset="0"/>
                <a:cs typeface="Calibri" panose="020F0502020204030204" pitchFamily="34" charset="0"/>
              </a:rPr>
              <a:t>COVID-19 uzrokovane virusom SARS-CoV-2</a:t>
            </a:r>
            <a:endParaRPr lang="hr-HR" sz="2400" dirty="0">
              <a:ln w="0"/>
              <a:latin typeface="Candara (naslovi)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defRPr/>
            </a:pPr>
            <a:endParaRPr lang="hr-HR" b="1" u="sng" dirty="0">
              <a:ln w="0"/>
              <a:latin typeface="Calibri" panose="020F0502020204030204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defRPr/>
            </a:pPr>
            <a:endParaRPr lang="hr-HR" b="1" u="sng" dirty="0">
              <a:ln w="0"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341530" y="1548654"/>
            <a:ext cx="8334926" cy="800225"/>
          </a:xfrm>
          <a:prstGeom prst="roundRect">
            <a:avLst/>
          </a:prstGeom>
          <a:solidFill>
            <a:srgbClr val="3E109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</a:rPr>
              <a:t>Hrvatska je željena i sigurna turistička destinacija!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795" y="5893370"/>
            <a:ext cx="879778" cy="9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663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3200" b="1" dirty="0">
                <a:latin typeface="Modern Love Caps" panose="020B0604020202020204" pitchFamily="82" charset="0"/>
              </a:rPr>
              <a:t>SIGURNA TURISTIČKA DESTINACIJA 2021</a:t>
            </a:r>
            <a:r>
              <a:rPr lang="hr-HR" sz="3200" b="1" dirty="0"/>
              <a:t>.</a:t>
            </a:r>
            <a:br>
              <a:rPr lang="hr-HR" sz="3200" b="1" dirty="0"/>
            </a:br>
            <a:r>
              <a:rPr lang="hr-HR" sz="3200" b="1" dirty="0">
                <a:latin typeface="Modern Love Caps" panose="04070805081001020A01" pitchFamily="82" charset="0"/>
              </a:rPr>
              <a:t>STOŽER ZADAR </a:t>
            </a:r>
            <a:br>
              <a:rPr lang="hr-HR" sz="3200" b="1" dirty="0">
                <a:latin typeface="Modern Love Caps" panose="04070805081001020A01" pitchFamily="82" charset="0"/>
              </a:rPr>
            </a:br>
            <a:endParaRPr lang="hr-HR" sz="3200" dirty="0"/>
          </a:p>
        </p:txBody>
      </p:sp>
      <p:pic>
        <p:nvPicPr>
          <p:cNvPr id="4" name="Picture 6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A193C70A-8AFD-4567-AD52-82C342179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4294"/>
            <a:ext cx="3131840" cy="1893706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C7A015A-F6F6-4C15-B48D-F1F14BB96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6745"/>
            <a:ext cx="2400574" cy="2630906"/>
          </a:xfrm>
          <a:prstGeom prst="rect">
            <a:avLst/>
          </a:prstGeom>
        </p:spPr>
      </p:pic>
      <p:pic>
        <p:nvPicPr>
          <p:cNvPr id="6" name="Picture 8" descr="A close-up of some food&#10;&#10;Description automatically generated with low confidence">
            <a:extLst>
              <a:ext uri="{FF2B5EF4-FFF2-40B4-BE49-F238E27FC236}">
                <a16:creationId xmlns:a16="http://schemas.microsoft.com/office/drawing/2014/main" id="{217E05B0-B5A0-4AA4-A984-1D0CAFEC1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64294"/>
            <a:ext cx="3347864" cy="18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r-HR" sz="4000" b="1" i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40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Zahvaljujem Vam na </a:t>
            </a:r>
            <a:r>
              <a:rPr lang="hr-HR" sz="4000" b="1" i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pozornosti!</a:t>
            </a:r>
            <a:r>
              <a:rPr lang="en-US" sz="4000" b="1" i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4000" b="1" i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i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458" y="2420888"/>
            <a:ext cx="2887083" cy="3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A23075D-500C-4538-871D-CAB6C56F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13" y="1700808"/>
            <a:ext cx="7660373" cy="4281339"/>
          </a:xfrm>
        </p:spPr>
        <p:txBody>
          <a:bodyPr>
            <a:normAutofit fontScale="92500" lnSpcReduction="20000"/>
          </a:bodyPr>
          <a:lstStyle/>
          <a:p>
            <a:pPr indent="0">
              <a:spcAft>
                <a:spcPts val="600"/>
              </a:spcAft>
              <a:buNone/>
              <a:tabLst>
                <a:tab pos="-457200" algn="l"/>
              </a:tabLst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Tijekom turističke sezone Državni zavod za statistiku Republike Hrvatske bilježi dolaske i noćenja domaćih i stranih turista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 komercijalnim smještajnim objektima </a:t>
            </a:r>
            <a:r>
              <a:rPr lang="hr-HR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2020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godine:</a:t>
            </a:r>
          </a:p>
          <a:p>
            <a:pPr marL="550863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Zabilježeno je </a:t>
            </a:r>
            <a:r>
              <a:rPr lang="hr-HR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milijuna dolazaka 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gostiju</a:t>
            </a:r>
          </a:p>
          <a:p>
            <a:pPr marL="550863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Ostvareno je  </a:t>
            </a:r>
            <a:r>
              <a:rPr lang="hr-HR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 milijuna noćenja 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čega:</a:t>
            </a:r>
          </a:p>
          <a:p>
            <a:pPr marL="26511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	- 35,4 milijun noćenja od stranih turista,</a:t>
            </a:r>
          </a:p>
          <a:p>
            <a:pPr marL="26511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	- 5,4 milijun noćenja od domaćih turista,</a:t>
            </a:r>
          </a:p>
          <a:p>
            <a:pPr marL="271463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dok je u komercijalnim smještajnim objektima </a:t>
            </a:r>
            <a:r>
              <a:rPr lang="hr-HR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2019.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godine:</a:t>
            </a:r>
          </a:p>
          <a:p>
            <a:pPr marL="271463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Zabilježeno  </a:t>
            </a:r>
            <a:r>
              <a:rPr lang="hr-HR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19,6 milijuna dolazaka 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gostiju</a:t>
            </a:r>
          </a:p>
          <a:p>
            <a:pPr marL="271463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Ostvareno  </a:t>
            </a:r>
            <a:r>
              <a:rPr lang="hr-HR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91,2 milijuna noćenja 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čega:</a:t>
            </a:r>
          </a:p>
          <a:p>
            <a:pPr marL="271463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	- 84,1 milijuna noćenja od stranih turista,</a:t>
            </a:r>
          </a:p>
          <a:p>
            <a:pPr marL="271463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	- 7,1 milijuna noćenja od domaćih turista</a:t>
            </a:r>
            <a:endParaRPr lang="hr-HR" sz="2000" dirty="0">
              <a:solidFill>
                <a:schemeClr val="tx1"/>
              </a:solidFill>
            </a:endParaRPr>
          </a:p>
          <a:p>
            <a:pPr indent="0">
              <a:spcAft>
                <a:spcPts val="600"/>
              </a:spcAft>
              <a:buNone/>
              <a:tabLst>
                <a:tab pos="-457200" algn="l"/>
              </a:tabLst>
            </a:pP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7D9C2BE-7F91-4282-827C-5A9451A5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hr-HR" dirty="0"/>
              <a:t>Dolasci gostiju i ostvarena noćenja</a:t>
            </a:r>
          </a:p>
        </p:txBody>
      </p:sp>
    </p:spTree>
    <p:extLst>
      <p:ext uri="{BB962C8B-B14F-4D97-AF65-F5344CB8AC3E}">
        <p14:creationId xmlns:p14="http://schemas.microsoft.com/office/powerpoint/2010/main" val="42729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Promet putnika i prijevoznih sredstava preko graničnih prijelaza (1.6.-30.9.2020.)</a:t>
            </a:r>
            <a:endParaRPr lang="hr-HR" sz="3600" b="1" dirty="0"/>
          </a:p>
        </p:txBody>
      </p:sp>
      <p:graphicFrame>
        <p:nvGraphicFramePr>
          <p:cNvPr id="7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696479"/>
              </p:ext>
            </p:extLst>
          </p:nvPr>
        </p:nvGraphicFramePr>
        <p:xfrm>
          <a:off x="683568" y="1612194"/>
          <a:ext cx="7704782" cy="289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53805"/>
              </p:ext>
            </p:extLst>
          </p:nvPr>
        </p:nvGraphicFramePr>
        <p:xfrm>
          <a:off x="251520" y="4535929"/>
          <a:ext cx="7704782" cy="222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6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Vršna razdoblja dolazaka </a:t>
            </a:r>
            <a:br>
              <a:rPr lang="hr-HR" sz="3600" dirty="0" smtClean="0"/>
            </a:br>
            <a:r>
              <a:rPr lang="hr-HR" sz="3600" dirty="0" smtClean="0"/>
              <a:t>(vršna opterećenja graničnih prijelaza)</a:t>
            </a:r>
            <a:endParaRPr lang="hr-HR" sz="3600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698692"/>
              </p:ext>
            </p:extLst>
          </p:nvPr>
        </p:nvGraphicFramePr>
        <p:xfrm>
          <a:off x="251519" y="1591056"/>
          <a:ext cx="3168353" cy="211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407469"/>
              </p:ext>
            </p:extLst>
          </p:nvPr>
        </p:nvGraphicFramePr>
        <p:xfrm>
          <a:off x="3419872" y="1600970"/>
          <a:ext cx="5472607" cy="211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Rezervirano mjesto sadržaj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164598"/>
              </p:ext>
            </p:extLst>
          </p:nvPr>
        </p:nvGraphicFramePr>
        <p:xfrm>
          <a:off x="250407" y="1600970"/>
          <a:ext cx="3272687" cy="189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859277"/>
              </p:ext>
            </p:extLst>
          </p:nvPr>
        </p:nvGraphicFramePr>
        <p:xfrm>
          <a:off x="3680117" y="1588606"/>
          <a:ext cx="5239816" cy="204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kon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143858"/>
              </p:ext>
            </p:extLst>
          </p:nvPr>
        </p:nvGraphicFramePr>
        <p:xfrm>
          <a:off x="338348" y="3798571"/>
          <a:ext cx="8689405" cy="301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59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2"/>
          <p:cNvSpPr/>
          <p:nvPr/>
        </p:nvSpPr>
        <p:spPr>
          <a:xfrm>
            <a:off x="290678" y="273534"/>
            <a:ext cx="8712968" cy="6187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rgbClr val="1970B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hr-HR" sz="3200" b="1" dirty="0">
              <a:ln w="0"/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hr-HR" sz="3600" b="1" dirty="0">
                <a:ln w="0"/>
                <a:solidFill>
                  <a:schemeClr val="bg1"/>
                </a:solidFill>
                <a:latin typeface="Candara (naslovi)"/>
                <a:ea typeface="Cambria" panose="02040503050406030204" pitchFamily="18" charset="0"/>
              </a:rPr>
              <a:t>Opći sigurnosni pokazatelji</a:t>
            </a:r>
          </a:p>
          <a:p>
            <a:pPr algn="ctr">
              <a:defRPr/>
            </a:pPr>
            <a:r>
              <a:rPr lang="hr-HR" sz="3600" b="1" dirty="0">
                <a:ln w="0"/>
                <a:solidFill>
                  <a:schemeClr val="bg1"/>
                </a:solidFill>
                <a:latin typeface="Candara (naslovi)"/>
                <a:ea typeface="Cambria" panose="02040503050406030204" pitchFamily="18" charset="0"/>
              </a:rPr>
              <a:t>od 01. lipnja do 30. rujna </a:t>
            </a:r>
            <a:r>
              <a:rPr lang="hr-HR" sz="3600" b="1" dirty="0" smtClean="0">
                <a:ln w="0"/>
                <a:solidFill>
                  <a:schemeClr val="bg1"/>
                </a:solidFill>
                <a:latin typeface="Candara (naslovi)"/>
                <a:ea typeface="Cambria" panose="02040503050406030204" pitchFamily="18" charset="0"/>
              </a:rPr>
              <a:t>2020.  </a:t>
            </a:r>
            <a:endParaRPr lang="hr-HR" sz="3600" b="1" dirty="0">
              <a:ln w="0"/>
              <a:solidFill>
                <a:schemeClr val="bg1"/>
              </a:solidFill>
              <a:latin typeface="Candara (naslovi)"/>
              <a:ea typeface="Cambria" panose="02040503050406030204" pitchFamily="18" charset="0"/>
            </a:endParaRPr>
          </a:p>
          <a:p>
            <a:pPr>
              <a:defRPr/>
            </a:pPr>
            <a:endParaRPr lang="hr-HR" sz="2000" b="1" u="sng" dirty="0">
              <a:ln w="0"/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hr-HR" sz="2400" b="1" u="sng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KRIMINALITET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§"/>
              <a:defRPr/>
            </a:pPr>
            <a:r>
              <a:rPr lang="hr-HR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Kaznena djela  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- ukupno </a:t>
            </a:r>
            <a:r>
              <a:rPr lang="hr-HR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hr-HR" b="1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19.147</a:t>
            </a:r>
            <a:endParaRPr lang="hr-HR" b="1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hr-HR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                                     	</a:t>
            </a:r>
            <a:r>
              <a:rPr lang="hr-HR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od čega u </a:t>
            </a:r>
            <a:r>
              <a:rPr lang="hr-HR" u="sng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PU na moru 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 </a:t>
            </a:r>
            <a:r>
              <a:rPr lang="hr-HR" b="1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8.095             </a:t>
            </a:r>
            <a:r>
              <a:rPr lang="hr-HR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                                                                 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	       	a </a:t>
            </a:r>
            <a:r>
              <a:rPr lang="hr-HR" u="sng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PU iz unutrašnjosti 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hr-HR" b="1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11.052</a:t>
            </a:r>
            <a:endParaRPr lang="hr-HR" b="1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87425">
              <a:defRPr/>
            </a:pPr>
            <a:r>
              <a:rPr lang="hr-HR" sz="2400" b="1" u="sng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JAVNI RED</a:t>
            </a:r>
            <a:r>
              <a:rPr lang="hr-HR" sz="24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</a:p>
          <a:p>
            <a:pPr marL="987425">
              <a:buSzPct val="70000"/>
              <a:buFont typeface="Wingdings" panose="05000000000000000000" pitchFamily="2" charset="2"/>
              <a:buChar char="§"/>
              <a:tabLst>
                <a:tab pos="533400" algn="l"/>
              </a:tabLst>
              <a:defRPr/>
            </a:pPr>
            <a:r>
              <a:rPr lang="hr-HR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Prekršaji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-  		ukupno – </a:t>
            </a:r>
            <a:r>
              <a:rPr lang="hr-HR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24.560		26.636</a:t>
            </a:r>
          </a:p>
          <a:p>
            <a:pPr marL="987425">
              <a:buSzPct val="70000"/>
              <a:tabLst>
                <a:tab pos="533400" algn="l"/>
              </a:tabLst>
              <a:defRPr/>
            </a:pPr>
            <a:r>
              <a:rPr lang="hr-HR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(prekršaja iz </a:t>
            </a:r>
            <a:r>
              <a:rPr lang="hr-HR" dirty="0" err="1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ZoPrPJRiM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)  	 </a:t>
            </a:r>
            <a:r>
              <a:rPr lang="hr-HR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6.768		  6.140</a:t>
            </a:r>
            <a:endParaRPr lang="hr-HR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87425">
              <a:buSzPct val="70000"/>
              <a:tabLst>
                <a:tab pos="533400" algn="l"/>
              </a:tabLst>
              <a:defRPr/>
            </a:pPr>
            <a:r>
              <a:rPr lang="hr-HR" sz="2000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od čega u </a:t>
            </a:r>
            <a:r>
              <a:rPr lang="hr-HR" u="sng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PU na moru 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 </a:t>
            </a:r>
            <a:r>
              <a:rPr lang="hr-HR" sz="16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3.005		    2.782</a:t>
            </a:r>
          </a:p>
          <a:p>
            <a:pPr marL="987425">
              <a:buSzPct val="70000"/>
              <a:tabLst>
                <a:tab pos="533400" algn="l"/>
              </a:tabLst>
              <a:defRPr/>
            </a:pP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a </a:t>
            </a:r>
            <a:r>
              <a:rPr lang="hr-HR" u="sng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PU iz unutrašnjosti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hr-HR" sz="1600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HR" sz="16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3.763		    3.358</a:t>
            </a:r>
          </a:p>
          <a:p>
            <a:pPr marL="987425">
              <a:buSzPct val="70000"/>
              <a:buFont typeface="Wingdings" panose="05000000000000000000" pitchFamily="2" charset="2"/>
              <a:buChar char="§"/>
              <a:tabLst>
                <a:tab pos="533400" algn="l"/>
              </a:tabLst>
              <a:defRPr/>
            </a:pPr>
            <a:endParaRPr lang="hr-HR" sz="800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87425">
              <a:tabLst>
                <a:tab pos="533400" algn="l"/>
              </a:tabLst>
              <a:defRPr/>
            </a:pPr>
            <a:r>
              <a:rPr lang="hr-HR" sz="2000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(prekršaji iz ostalih Zakona)	</a:t>
            </a:r>
            <a:r>
              <a:rPr lang="hr-HR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17.792		20.496</a:t>
            </a:r>
            <a:endParaRPr lang="hr-HR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87425">
              <a:tabLst>
                <a:tab pos="533400" algn="l"/>
              </a:tabLst>
              <a:defRPr/>
            </a:pP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od čega u </a:t>
            </a:r>
            <a:r>
              <a:rPr lang="hr-HR" u="sng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PU na moru</a:t>
            </a: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hr-HR" sz="1600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hr-HR" sz="16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8.982		 11.824</a:t>
            </a:r>
          </a:p>
          <a:p>
            <a:pPr marL="987425">
              <a:tabLst>
                <a:tab pos="533400" algn="l"/>
              </a:tabLst>
              <a:defRPr/>
            </a:pPr>
            <a:r>
              <a:rPr lang="hr-HR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a </a:t>
            </a:r>
            <a:r>
              <a:rPr lang="hr-HR" u="sng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PU iz unutrašnjosti</a:t>
            </a:r>
            <a:r>
              <a:rPr lang="hr-HR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  </a:t>
            </a:r>
            <a:r>
              <a:rPr lang="hr-HR" sz="16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8.810		   8.672</a:t>
            </a:r>
          </a:p>
          <a:p>
            <a:pPr>
              <a:defRPr/>
            </a:pPr>
            <a:endParaRPr lang="hr-HR" sz="800" b="1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84138">
              <a:buSzPct val="70000"/>
              <a:buFont typeface="Wingdings" panose="05000000000000000000" pitchFamily="2" charset="2"/>
              <a:buChar char="§"/>
              <a:defRPr/>
            </a:pPr>
            <a:r>
              <a:rPr lang="hr-HR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Javna okupljanja </a:t>
            </a:r>
            <a:r>
              <a:rPr lang="hr-HR" sz="2000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– ukupno održanih -  </a:t>
            </a:r>
            <a:r>
              <a:rPr lang="hr-HR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4.397		7.193</a:t>
            </a:r>
          </a:p>
          <a:p>
            <a:pPr>
              <a:defRPr/>
            </a:pPr>
            <a:r>
              <a:rPr lang="hr-HR" sz="2000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	od čega u </a:t>
            </a:r>
            <a:r>
              <a:rPr lang="hr-HR" sz="2000" u="sng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PU na moru</a:t>
            </a:r>
            <a:r>
              <a:rPr lang="hr-HR" sz="2000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   </a:t>
            </a:r>
            <a:r>
              <a:rPr lang="hr-HR" sz="16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1.768		  3.527</a:t>
            </a:r>
          </a:p>
          <a:p>
            <a:pPr>
              <a:defRPr/>
            </a:pPr>
            <a:r>
              <a:rPr lang="hr-HR" sz="2000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	a </a:t>
            </a:r>
            <a:r>
              <a:rPr lang="hr-HR" sz="2000" u="sng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PU iz unutrašnjosti</a:t>
            </a:r>
            <a:r>
              <a:rPr lang="hr-HR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	   </a:t>
            </a:r>
            <a:r>
              <a:rPr lang="hr-HR" sz="16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2.629		  3.666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§"/>
              <a:defRPr/>
            </a:pPr>
            <a:endParaRPr lang="hr-HR" sz="2000" b="1" dirty="0">
              <a:ln w="0"/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§"/>
              <a:defRPr/>
            </a:pPr>
            <a:endParaRPr lang="hr-HR" sz="2000" b="1" dirty="0">
              <a:ln w="0"/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Pravokutnik 8"/>
          <p:cNvSpPr>
            <a:spLocks noChangeArrowheads="1"/>
          </p:cNvSpPr>
          <p:nvPr/>
        </p:nvSpPr>
        <p:spPr bwMode="auto">
          <a:xfrm>
            <a:off x="139986" y="396820"/>
            <a:ext cx="9001156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800" b="1" dirty="0">
              <a:solidFill>
                <a:srgbClr val="CCFFFF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052" y="5613158"/>
            <a:ext cx="1135342" cy="12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401622" y="1196752"/>
            <a:ext cx="8477884" cy="592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4288">
              <a:defRPr/>
            </a:pPr>
            <a:endParaRPr lang="hr-HR" sz="1200" b="1" dirty="0">
              <a:ln w="0"/>
              <a:latin typeface="Calibri" panose="020F0502020204030204" pitchFamily="34" charset="0"/>
              <a:cs typeface="Arabic Typesetting" pitchFamily="66" charset="-78"/>
            </a:endParaRPr>
          </a:p>
          <a:p>
            <a:pPr>
              <a:defRPr/>
            </a:pPr>
            <a:endParaRPr lang="hr-HR" sz="2400" b="1" u="sng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hr-HR" sz="2400" b="1" u="sng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SIGURNOST NA CESTAMA</a:t>
            </a:r>
          </a:p>
          <a:p>
            <a:pPr>
              <a:defRPr/>
            </a:pPr>
            <a:endParaRPr lang="hr-HR" sz="900" b="1" u="sng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Prekršaji u prometu  </a:t>
            </a:r>
            <a:r>
              <a:rPr lang="hr-HR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-  ukupno 	</a:t>
            </a:r>
            <a:r>
              <a:rPr lang="hr-HR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hr-HR" sz="2000" b="1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2020</a:t>
            </a:r>
            <a:r>
              <a:rPr lang="hr-HR" sz="2000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hr-HR" sz="2000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godine</a:t>
            </a:r>
            <a:r>
              <a:rPr lang="hr-HR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       </a:t>
            </a:r>
            <a:r>
              <a:rPr lang="hr-HR" sz="2000" b="1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2019</a:t>
            </a:r>
            <a:r>
              <a:rPr lang="hr-HR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. godine	</a:t>
            </a:r>
          </a:p>
          <a:p>
            <a:pPr lvl="4">
              <a:buSzPct val="70000"/>
              <a:defRPr/>
            </a:pPr>
            <a:r>
              <a:rPr lang="hr-HR" b="1" dirty="0">
                <a:ln w="0"/>
                <a:latin typeface="Calibri" panose="020F0502020204030204" pitchFamily="34" charset="0"/>
              </a:rPr>
              <a:t>              </a:t>
            </a:r>
            <a:r>
              <a:rPr lang="hr-HR" sz="2400" b="1" dirty="0">
                <a:ln w="0"/>
                <a:latin typeface="Calibri" panose="020F0502020204030204" pitchFamily="34" charset="0"/>
              </a:rPr>
              <a:t>274.845</a:t>
            </a:r>
            <a:r>
              <a:rPr lang="hr-HR" b="1" dirty="0">
                <a:ln w="0"/>
                <a:latin typeface="Calibri" panose="020F0502020204030204" pitchFamily="34" charset="0"/>
              </a:rPr>
              <a:t> </a:t>
            </a:r>
            <a:r>
              <a:rPr lang="hr-HR" dirty="0">
                <a:ln w="0"/>
                <a:latin typeface="Calibri" panose="020F0502020204030204" pitchFamily="34" charset="0"/>
              </a:rPr>
              <a:t>(prekršaja iz Z. o S.P. na C.) - </a:t>
            </a:r>
            <a:r>
              <a:rPr lang="hr-HR" dirty="0" smtClean="0">
                <a:ln w="0"/>
                <a:latin typeface="Calibri" panose="020F0502020204030204" pitchFamily="34" charset="0"/>
              </a:rPr>
              <a:t>  </a:t>
            </a:r>
            <a:r>
              <a:rPr lang="hr-HR" sz="2400" b="1" dirty="0" smtClean="0">
                <a:ln w="0"/>
                <a:latin typeface="Calibri" panose="020F0502020204030204" pitchFamily="34" charset="0"/>
              </a:rPr>
              <a:t>246.982</a:t>
            </a:r>
            <a:endParaRPr lang="hr-HR" sz="2400" b="1" dirty="0">
              <a:ln w="0"/>
              <a:latin typeface="Calibri" panose="020F0502020204030204" pitchFamily="34" charset="0"/>
            </a:endParaRPr>
          </a:p>
          <a:p>
            <a:pPr>
              <a:buSzPct val="70000"/>
              <a:defRPr/>
            </a:pPr>
            <a:r>
              <a:rPr lang="hr-HR" sz="2000" dirty="0">
                <a:ln w="0"/>
                <a:latin typeface="Calibri" panose="020F0502020204030204" pitchFamily="34" charset="0"/>
              </a:rPr>
              <a:t>			</a:t>
            </a:r>
            <a:r>
              <a:rPr lang="hr-HR" dirty="0">
                <a:ln w="0"/>
                <a:latin typeface="Calibri" panose="020F0502020204030204" pitchFamily="34" charset="0"/>
              </a:rPr>
              <a:t>od čega u </a:t>
            </a:r>
            <a:r>
              <a:rPr lang="hr-HR" u="sng" dirty="0">
                <a:ln w="0"/>
                <a:latin typeface="Calibri" panose="020F0502020204030204" pitchFamily="34" charset="0"/>
              </a:rPr>
              <a:t>PU na moru </a:t>
            </a:r>
            <a:r>
              <a:rPr lang="hr-HR" dirty="0">
                <a:ln w="0"/>
                <a:latin typeface="Calibri" panose="020F0502020204030204" pitchFamily="34" charset="0"/>
              </a:rPr>
              <a:t>  </a:t>
            </a:r>
            <a:r>
              <a:rPr lang="hr-HR" b="1" dirty="0">
                <a:ln w="0"/>
                <a:latin typeface="Calibri" panose="020F0502020204030204" pitchFamily="34" charset="0"/>
              </a:rPr>
              <a:t>109.066 -	112.227</a:t>
            </a:r>
          </a:p>
          <a:p>
            <a:pPr>
              <a:buSzPct val="70000"/>
              <a:defRPr/>
            </a:pPr>
            <a:r>
              <a:rPr lang="hr-HR" dirty="0">
                <a:ln w="0"/>
                <a:latin typeface="Calibri" panose="020F0502020204030204" pitchFamily="34" charset="0"/>
              </a:rPr>
              <a:t>			a </a:t>
            </a:r>
            <a:r>
              <a:rPr lang="hr-HR" u="sng" dirty="0">
                <a:ln w="0"/>
                <a:latin typeface="Calibri" panose="020F0502020204030204" pitchFamily="34" charset="0"/>
              </a:rPr>
              <a:t>PU iz unutrašnjosti</a:t>
            </a:r>
            <a:r>
              <a:rPr lang="hr-HR" dirty="0">
                <a:ln w="0"/>
                <a:latin typeface="Calibri" panose="020F0502020204030204" pitchFamily="34" charset="0"/>
              </a:rPr>
              <a:t>      </a:t>
            </a:r>
            <a:r>
              <a:rPr lang="hr-HR" b="1" dirty="0">
                <a:ln w="0"/>
                <a:latin typeface="Calibri" panose="020F0502020204030204" pitchFamily="34" charset="0"/>
              </a:rPr>
              <a:t>165.779 -	134.755</a:t>
            </a:r>
          </a:p>
          <a:p>
            <a:pPr>
              <a:defRPr/>
            </a:pPr>
            <a:endParaRPr lang="hr-HR" sz="900" b="1" u="sng" dirty="0">
              <a:ln w="0"/>
              <a:latin typeface="Calibri" panose="020F0502020204030204" pitchFamily="34" charset="0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b="1" dirty="0">
                <a:ln w="0"/>
                <a:latin typeface="Calibri" panose="020F0502020204030204" pitchFamily="34" charset="0"/>
              </a:rPr>
              <a:t>Broj</a:t>
            </a:r>
            <a:r>
              <a:rPr lang="hr-HR" dirty="0">
                <a:ln w="0"/>
                <a:latin typeface="Calibri" panose="020F0502020204030204" pitchFamily="34" charset="0"/>
              </a:rPr>
              <a:t> </a:t>
            </a:r>
            <a:r>
              <a:rPr lang="hr-HR" b="1" dirty="0">
                <a:ln w="0"/>
                <a:latin typeface="Calibri" panose="020F0502020204030204" pitchFamily="34" charset="0"/>
              </a:rPr>
              <a:t>prometnih nesreća </a:t>
            </a:r>
            <a:r>
              <a:rPr lang="hr-HR" dirty="0">
                <a:ln w="0"/>
                <a:latin typeface="Calibri" panose="020F0502020204030204" pitchFamily="34" charset="0"/>
              </a:rPr>
              <a:t>– </a:t>
            </a:r>
            <a:r>
              <a:rPr lang="hr-HR" sz="2400" b="1" dirty="0">
                <a:ln w="0"/>
                <a:latin typeface="Calibri" panose="020F0502020204030204" pitchFamily="34" charset="0"/>
              </a:rPr>
              <a:t>16.596			  -	11.978</a:t>
            </a:r>
          </a:p>
          <a:p>
            <a:pPr>
              <a:buSzPct val="70000"/>
              <a:defRPr/>
            </a:pPr>
            <a:r>
              <a:rPr lang="hr-HR" sz="2400" dirty="0">
                <a:ln w="0"/>
                <a:latin typeface="Calibri" panose="020F0502020204030204" pitchFamily="34" charset="0"/>
              </a:rPr>
              <a:t>			</a:t>
            </a:r>
            <a:r>
              <a:rPr lang="hr-HR" sz="1600" dirty="0">
                <a:ln w="0"/>
                <a:latin typeface="Calibri" panose="020F0502020204030204" pitchFamily="34" charset="0"/>
              </a:rPr>
              <a:t>od čega u </a:t>
            </a:r>
            <a:r>
              <a:rPr lang="hr-HR" sz="1600" u="sng" dirty="0">
                <a:ln w="0"/>
                <a:latin typeface="Calibri" panose="020F0502020204030204" pitchFamily="34" charset="0"/>
              </a:rPr>
              <a:t>PU na moru </a:t>
            </a:r>
            <a:r>
              <a:rPr lang="hr-HR" sz="1600" dirty="0">
                <a:ln w="0"/>
                <a:latin typeface="Calibri" panose="020F0502020204030204" pitchFamily="34" charset="0"/>
              </a:rPr>
              <a:t>       </a:t>
            </a:r>
            <a:r>
              <a:rPr lang="hr-HR" b="1" dirty="0">
                <a:ln w="0"/>
                <a:latin typeface="Calibri" panose="020F0502020204030204" pitchFamily="34" charset="0"/>
              </a:rPr>
              <a:t>6.575	   -	     6.354	</a:t>
            </a:r>
          </a:p>
          <a:p>
            <a:pPr>
              <a:buSzPct val="70000"/>
              <a:defRPr/>
            </a:pPr>
            <a:r>
              <a:rPr lang="hr-HR" sz="1600" dirty="0">
                <a:ln w="0"/>
                <a:latin typeface="Calibri" panose="020F0502020204030204" pitchFamily="34" charset="0"/>
              </a:rPr>
              <a:t>			a </a:t>
            </a:r>
            <a:r>
              <a:rPr lang="hr-HR" sz="1600" u="sng" dirty="0">
                <a:ln w="0"/>
                <a:latin typeface="Calibri" panose="020F0502020204030204" pitchFamily="34" charset="0"/>
              </a:rPr>
              <a:t>PU iz unutrašnjosti</a:t>
            </a:r>
            <a:r>
              <a:rPr lang="hr-HR" sz="1600" dirty="0">
                <a:ln w="0"/>
                <a:latin typeface="Calibri" panose="020F0502020204030204" pitchFamily="34" charset="0"/>
              </a:rPr>
              <a:t>         </a:t>
            </a:r>
            <a:r>
              <a:rPr lang="hr-HR" b="1" dirty="0">
                <a:ln w="0"/>
                <a:latin typeface="Calibri" panose="020F0502020204030204" pitchFamily="34" charset="0"/>
              </a:rPr>
              <a:t>10.021	   -	     5.624</a:t>
            </a:r>
          </a:p>
          <a:p>
            <a:pPr>
              <a:buSzPct val="70000"/>
              <a:defRPr/>
            </a:pPr>
            <a:r>
              <a:rPr lang="hr-HR" sz="1600" dirty="0">
                <a:ln w="0"/>
                <a:latin typeface="Calibri" panose="020F0502020204030204" pitchFamily="34" charset="0"/>
              </a:rPr>
              <a:t>			(</a:t>
            </a:r>
            <a:r>
              <a:rPr lang="hr-HR" b="1" dirty="0">
                <a:ln w="0"/>
                <a:latin typeface="Calibri" panose="020F0502020204030204" pitchFamily="34" charset="0"/>
              </a:rPr>
              <a:t>103</a:t>
            </a:r>
            <a:r>
              <a:rPr lang="hr-HR" sz="1600" dirty="0">
                <a:ln w="0"/>
                <a:latin typeface="Calibri" panose="020F0502020204030204" pitchFamily="34" charset="0"/>
              </a:rPr>
              <a:t> poginulih u tim nesrećama)     -	(111 poginulih)</a:t>
            </a:r>
          </a:p>
          <a:p>
            <a:pPr marL="14288">
              <a:defRPr/>
            </a:pPr>
            <a:endParaRPr lang="hr-HR" sz="900" b="1" dirty="0">
              <a:ln w="0"/>
              <a:latin typeface="Calibri" panose="020F0502020204030204" pitchFamily="34" charset="0"/>
              <a:cs typeface="Arabic Typesetting" pitchFamily="66" charset="-78"/>
            </a:endParaRPr>
          </a:p>
          <a:p>
            <a:pPr marL="14288">
              <a:defRPr/>
            </a:pPr>
            <a:r>
              <a:rPr lang="hr-HR" sz="2400" b="1" dirty="0">
                <a:ln w="0"/>
                <a:latin typeface="Calibri" panose="020F0502020204030204" pitchFamily="34" charset="0"/>
                <a:cs typeface="Arabic Typesetting" pitchFamily="66" charset="-78"/>
              </a:rPr>
              <a:t>Stradavanja stranih državljana u prometu:</a:t>
            </a:r>
          </a:p>
          <a:p>
            <a:pPr marL="357188">
              <a:buSzPct val="70000"/>
              <a:tabLst>
                <a:tab pos="0" algn="l"/>
              </a:tabLst>
              <a:defRPr/>
            </a:pPr>
            <a:r>
              <a:rPr lang="hr-HR" sz="900" dirty="0">
                <a:ln w="0"/>
                <a:latin typeface="Calibri" panose="020F0502020204030204" pitchFamily="34" charset="0"/>
                <a:cs typeface="Arabic Typesetting" pitchFamily="66" charset="-78"/>
              </a:rPr>
              <a:t>		</a:t>
            </a:r>
            <a:r>
              <a:rPr lang="hr-HR" b="1" dirty="0">
                <a:ln w="0"/>
                <a:latin typeface="Calibri" panose="020F0502020204030204" pitchFamily="34" charset="0"/>
                <a:cs typeface="Arabic Typesetting" pitchFamily="66" charset="-78"/>
              </a:rPr>
              <a:t>2020. godine			2019. godine</a:t>
            </a:r>
          </a:p>
          <a:p>
            <a:pPr marL="1520825" lvl="5" indent="-80963"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dirty="0">
                <a:ln w="0"/>
                <a:latin typeface="Calibri" panose="020F0502020204030204" pitchFamily="34" charset="0"/>
                <a:cs typeface="Arabic Typesetting" pitchFamily="66" charset="-78"/>
              </a:rPr>
              <a:t>    </a:t>
            </a:r>
            <a:r>
              <a:rPr lang="hr-HR" b="1" dirty="0">
                <a:ln w="0"/>
                <a:latin typeface="Calibri" panose="020F0502020204030204" pitchFamily="34" charset="0"/>
                <a:cs typeface="Arabic Typesetting" pitchFamily="66" charset="-78"/>
              </a:rPr>
              <a:t>17</a:t>
            </a:r>
            <a:r>
              <a:rPr lang="hr-HR" dirty="0">
                <a:ln w="0"/>
                <a:latin typeface="Calibri" panose="020F0502020204030204" pitchFamily="34" charset="0"/>
                <a:cs typeface="Arabic Typesetting" pitchFamily="66" charset="-78"/>
              </a:rPr>
              <a:t> poginulih osoba		-        15 poginulih osoba</a:t>
            </a:r>
            <a:r>
              <a:rPr lang="hr-HR" sz="900" dirty="0">
                <a:ln w="0"/>
                <a:latin typeface="Calibri" panose="020F0502020204030204" pitchFamily="34" charset="0"/>
                <a:cs typeface="Arabic Typesetting" pitchFamily="66" charset="-78"/>
              </a:rPr>
              <a:t>	</a:t>
            </a:r>
          </a:p>
          <a:p>
            <a:pPr marL="1520825" lvl="5" indent="-80963"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dirty="0">
                <a:ln w="0"/>
                <a:latin typeface="Calibri" panose="020F0502020204030204" pitchFamily="34" charset="0"/>
                <a:cs typeface="Arabic Typesetting" pitchFamily="66" charset="-78"/>
              </a:rPr>
              <a:t>  </a:t>
            </a:r>
            <a:r>
              <a:rPr lang="hr-HR" b="1" dirty="0">
                <a:ln w="0"/>
                <a:latin typeface="Calibri" panose="020F0502020204030204" pitchFamily="34" charset="0"/>
                <a:cs typeface="Arabic Typesetting" pitchFamily="66" charset="-78"/>
              </a:rPr>
              <a:t>339 </a:t>
            </a:r>
            <a:r>
              <a:rPr lang="hr-HR" dirty="0">
                <a:ln w="0"/>
                <a:latin typeface="Calibri" panose="020F0502020204030204" pitchFamily="34" charset="0"/>
                <a:cs typeface="Arabic Typesetting" pitchFamily="66" charset="-78"/>
              </a:rPr>
              <a:t>ozlijeđenih osoba	-       887 ozlijeđenih osoba</a:t>
            </a:r>
            <a:endParaRPr lang="hr-HR" sz="1200" dirty="0">
              <a:ln w="0"/>
              <a:latin typeface="Calibri" panose="020F0502020204030204" pitchFamily="34" charset="0"/>
              <a:cs typeface="Arabic Typesetting" pitchFamily="66" charset="-78"/>
            </a:endParaRPr>
          </a:p>
          <a:p>
            <a:pPr marL="177800" indent="-177800">
              <a:buClr>
                <a:schemeClr val="accent2">
                  <a:lumMod val="50000"/>
                </a:schemeClr>
              </a:buClr>
              <a:defRPr/>
            </a:pPr>
            <a:endParaRPr lang="hr-HR" sz="1200" dirty="0">
              <a:ln w="0"/>
              <a:latin typeface="Calibri" panose="020F0502020204030204" pitchFamily="34" charset="0"/>
              <a:cs typeface="Arabic Typesetting" pitchFamily="66" charset="-78"/>
            </a:endParaRPr>
          </a:p>
          <a:p>
            <a:pPr>
              <a:buClr>
                <a:schemeClr val="accent2">
                  <a:lumMod val="50000"/>
                </a:schemeClr>
              </a:buClr>
              <a:defRPr/>
            </a:pPr>
            <a:r>
              <a:rPr lang="hr-HR" b="1" dirty="0">
                <a:ln w="0"/>
                <a:latin typeface="Calibri" panose="020F0502020204030204" pitchFamily="34" charset="0"/>
                <a:cs typeface="Arabic Typesetting" pitchFamily="66" charset="-78"/>
              </a:rPr>
              <a:t> </a:t>
            </a:r>
          </a:p>
          <a:p>
            <a:endParaRPr lang="hr-HR" dirty="0"/>
          </a:p>
        </p:txBody>
      </p:sp>
      <p:sp>
        <p:nvSpPr>
          <p:cNvPr id="6" name="Pravokutnik 8"/>
          <p:cNvSpPr>
            <a:spLocks noChangeArrowheads="1"/>
          </p:cNvSpPr>
          <p:nvPr/>
        </p:nvSpPr>
        <p:spPr bwMode="auto">
          <a:xfrm>
            <a:off x="215516" y="476672"/>
            <a:ext cx="9001156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800" b="1" dirty="0">
              <a:solidFill>
                <a:srgbClr val="CCFFFF"/>
              </a:solidFill>
            </a:endParaRPr>
          </a:p>
        </p:txBody>
      </p:sp>
      <p:sp>
        <p:nvSpPr>
          <p:cNvPr id="8" name="Pravokutnik 8">
            <a:extLst>
              <a:ext uri="{FF2B5EF4-FFF2-40B4-BE49-F238E27FC236}">
                <a16:creationId xmlns:a16="http://schemas.microsoft.com/office/drawing/2014/main" id="{F6E4FF08-965A-4DB6-9132-B384C67B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86" y="396820"/>
            <a:ext cx="9001156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800" b="1" dirty="0">
              <a:solidFill>
                <a:srgbClr val="CC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EAC27D1-66F5-444B-883F-7C91B35EFB6A}"/>
              </a:ext>
            </a:extLst>
          </p:cNvPr>
          <p:cNvSpPr txBox="1"/>
          <p:nvPr/>
        </p:nvSpPr>
        <p:spPr>
          <a:xfrm>
            <a:off x="473520" y="495706"/>
            <a:ext cx="8334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3600" b="1" dirty="0">
                <a:ln w="0"/>
                <a:solidFill>
                  <a:schemeClr val="bg1"/>
                </a:solidFill>
                <a:latin typeface="Candara (naslovi)"/>
                <a:ea typeface="Cambria" panose="02040503050406030204" pitchFamily="18" charset="0"/>
              </a:rPr>
              <a:t>Opći sigurnosni pokazatelji</a:t>
            </a:r>
          </a:p>
          <a:p>
            <a:pPr algn="ctr">
              <a:defRPr/>
            </a:pPr>
            <a:r>
              <a:rPr lang="hr-HR" sz="3600" b="1" dirty="0">
                <a:ln w="0"/>
                <a:solidFill>
                  <a:schemeClr val="bg1"/>
                </a:solidFill>
                <a:latin typeface="Candara (naslovi)"/>
                <a:ea typeface="Cambria" panose="02040503050406030204" pitchFamily="18" charset="0"/>
              </a:rPr>
              <a:t>od 01. lipnja do 30. rujna </a:t>
            </a:r>
            <a:r>
              <a:rPr lang="hr-HR" sz="3600" b="1" dirty="0" smtClean="0">
                <a:ln w="0"/>
                <a:solidFill>
                  <a:schemeClr val="bg1"/>
                </a:solidFill>
                <a:latin typeface="Candara (naslovi)"/>
                <a:ea typeface="Cambria" panose="02040503050406030204" pitchFamily="18" charset="0"/>
              </a:rPr>
              <a:t>2020.  </a:t>
            </a:r>
            <a:endParaRPr lang="hr-HR" sz="3600" b="1" dirty="0">
              <a:ln w="0"/>
              <a:solidFill>
                <a:schemeClr val="bg1"/>
              </a:solidFill>
              <a:latin typeface="Candara (naslovi)"/>
              <a:ea typeface="Cambria" panose="020405030504060302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795" y="5893370"/>
            <a:ext cx="879778" cy="9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395536" y="1268760"/>
            <a:ext cx="8466380" cy="510909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4288">
              <a:defRPr/>
            </a:pPr>
            <a:endParaRPr lang="hr-HR" sz="1200" b="1" dirty="0">
              <a:ln w="0"/>
              <a:latin typeface="Calibri" panose="020F0502020204030204" pitchFamily="34" charset="0"/>
              <a:cs typeface="Arabic Typesetting" pitchFamily="66" charset="-78"/>
            </a:endParaRPr>
          </a:p>
          <a:p>
            <a:pPr>
              <a:defRPr/>
            </a:pPr>
            <a:endParaRPr lang="hr-HR" sz="2400" b="1" u="sng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hr-HR" sz="2800" b="1" u="sng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Nadzor državne granice</a:t>
            </a:r>
            <a:endParaRPr lang="hr-HR" sz="2800" b="1" u="sng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hr-HR" sz="2800" b="1" u="sng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7800" indent="-177800">
              <a:buClr>
                <a:schemeClr val="accent2">
                  <a:lumMod val="50000"/>
                </a:schemeClr>
              </a:buClr>
              <a:defRPr/>
            </a:pPr>
            <a:endParaRPr lang="hr-HR" sz="2600" dirty="0">
              <a:ln w="0"/>
              <a:latin typeface="Calibri" panose="020F0502020204030204" pitchFamily="34" charset="0"/>
              <a:cs typeface="Arabic Typesetting" pitchFamily="66" charset="-78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sz="2600" b="1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Broj nezakonitih migranata -</a:t>
            </a:r>
            <a:r>
              <a:rPr lang="hr-HR" sz="2600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hr-HR" sz="2600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2600" b="1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		15.135</a:t>
            </a:r>
            <a:r>
              <a:rPr lang="hr-HR" sz="2600" b="1" dirty="0" smtClean="0">
                <a:ln w="0"/>
                <a:latin typeface="Calibri" panose="020F0502020204030204" pitchFamily="34" charset="0"/>
              </a:rPr>
              <a:t> </a:t>
            </a:r>
            <a:endParaRPr lang="hr-HR" sz="2600" dirty="0" smtClean="0">
              <a:ln w="0"/>
              <a:latin typeface="Calibri" panose="020F0502020204030204" pitchFamily="34" charset="0"/>
            </a:endParaRPr>
          </a:p>
          <a:p>
            <a:pPr>
              <a:defRPr/>
            </a:pPr>
            <a:endParaRPr lang="hr-HR" sz="2600" b="1" u="sng" dirty="0" smtClean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sz="2600" b="1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Broj</a:t>
            </a:r>
            <a:r>
              <a:rPr lang="hr-HR" sz="2600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2600" b="1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KD krijumčarenja ljudi -</a:t>
            </a:r>
            <a:r>
              <a:rPr lang="hr-HR" sz="2600" b="1" dirty="0" smtClean="0">
                <a:ln w="0"/>
                <a:latin typeface="Calibri" panose="020F0502020204030204" pitchFamily="34" charset="0"/>
              </a:rPr>
              <a:t> 			273 </a:t>
            </a:r>
          </a:p>
          <a:p>
            <a:pPr>
              <a:buSzPct val="70000"/>
              <a:defRPr/>
            </a:pPr>
            <a:endParaRPr lang="hr-HR" sz="2600" b="1" dirty="0" smtClean="0">
              <a:ln w="0"/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sz="2600" b="1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Broj otkrivenih upozorenja po SIS-u  -  	2.444</a:t>
            </a:r>
            <a:endParaRPr lang="hr-HR" sz="2600" b="1" dirty="0">
              <a:ln w="0"/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sz="2600" b="1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Broj </a:t>
            </a:r>
            <a:r>
              <a:rPr lang="hr-HR" sz="2600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otkrivenih upozorenja po Interpolu - </a:t>
            </a:r>
            <a:r>
              <a:rPr lang="hr-HR" sz="2600" b="1" dirty="0" smtClean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	542</a:t>
            </a:r>
            <a:r>
              <a:rPr lang="hr-HR" sz="2600" b="1" dirty="0" smtClean="0">
                <a:ln w="0"/>
                <a:latin typeface="Calibri" panose="020F0502020204030204" pitchFamily="34" charset="0"/>
              </a:rPr>
              <a:t>  </a:t>
            </a:r>
            <a:endParaRPr lang="hr-HR" sz="2600" b="1" dirty="0">
              <a:ln w="0"/>
              <a:latin typeface="Calibri" panose="020F0502020204030204" pitchFamily="34" charset="0"/>
            </a:endParaRPr>
          </a:p>
          <a:p>
            <a:pPr>
              <a:buSzPct val="70000"/>
              <a:defRPr/>
            </a:pPr>
            <a:endParaRPr lang="hr-HR" sz="2800" b="1" dirty="0">
              <a:ln w="0"/>
              <a:latin typeface="Calibri" panose="020F0502020204030204" pitchFamily="34" charset="0"/>
            </a:endParaRPr>
          </a:p>
          <a:p>
            <a:pPr>
              <a:buSzPct val="70000"/>
              <a:defRPr/>
            </a:pPr>
            <a:r>
              <a:rPr lang="hr-HR" sz="2400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endParaRPr lang="hr-HR" dirty="0"/>
          </a:p>
        </p:txBody>
      </p:sp>
      <p:sp>
        <p:nvSpPr>
          <p:cNvPr id="6" name="Pravokutnik 8"/>
          <p:cNvSpPr>
            <a:spLocks noChangeArrowheads="1"/>
          </p:cNvSpPr>
          <p:nvPr/>
        </p:nvSpPr>
        <p:spPr bwMode="auto">
          <a:xfrm>
            <a:off x="215516" y="476672"/>
            <a:ext cx="9001156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800" b="1" dirty="0">
              <a:solidFill>
                <a:srgbClr val="CCFFFF"/>
              </a:solidFill>
            </a:endParaRPr>
          </a:p>
        </p:txBody>
      </p:sp>
      <p:sp>
        <p:nvSpPr>
          <p:cNvPr id="8" name="Pravokutnik 8">
            <a:extLst>
              <a:ext uri="{FF2B5EF4-FFF2-40B4-BE49-F238E27FC236}">
                <a16:creationId xmlns:a16="http://schemas.microsoft.com/office/drawing/2014/main" id="{F6E4FF08-965A-4DB6-9132-B384C67B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86" y="396820"/>
            <a:ext cx="9001156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altLang="sr-Latn-RS" b="1" dirty="0">
                <a:ln w="0"/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17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eaLnBrk="1" hangingPunct="1">
              <a:defRPr/>
            </a:pPr>
            <a:endParaRPr lang="hr-HR" altLang="sr-Latn-RS" sz="800" b="1" dirty="0">
              <a:solidFill>
                <a:srgbClr val="CC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EAC27D1-66F5-444B-883F-7C91B35EFB6A}"/>
              </a:ext>
            </a:extLst>
          </p:cNvPr>
          <p:cNvSpPr txBox="1"/>
          <p:nvPr/>
        </p:nvSpPr>
        <p:spPr>
          <a:xfrm>
            <a:off x="414376" y="482913"/>
            <a:ext cx="8334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3600" b="1" dirty="0">
                <a:ln w="0"/>
                <a:solidFill>
                  <a:schemeClr val="bg1"/>
                </a:solidFill>
                <a:latin typeface="Candara (naslovi)"/>
                <a:ea typeface="Cambria" panose="02040503050406030204" pitchFamily="18" charset="0"/>
              </a:rPr>
              <a:t>Opći sigurnosni pokazatelji</a:t>
            </a:r>
          </a:p>
          <a:p>
            <a:pPr algn="ctr">
              <a:defRPr/>
            </a:pPr>
            <a:r>
              <a:rPr lang="hr-HR" sz="3600" b="1" dirty="0">
                <a:ln w="0"/>
                <a:solidFill>
                  <a:schemeClr val="bg1"/>
                </a:solidFill>
                <a:latin typeface="Candara (naslovi)"/>
                <a:ea typeface="Cambria" panose="02040503050406030204" pitchFamily="18" charset="0"/>
              </a:rPr>
              <a:t>od 01. lipnja do 30. rujna </a:t>
            </a:r>
            <a:r>
              <a:rPr lang="hr-HR" sz="3600" b="1" dirty="0" smtClean="0">
                <a:ln w="0"/>
                <a:solidFill>
                  <a:schemeClr val="bg1"/>
                </a:solidFill>
                <a:latin typeface="Candara (naslovi)"/>
                <a:ea typeface="Cambria" panose="02040503050406030204" pitchFamily="18" charset="0"/>
              </a:rPr>
              <a:t>2020.  </a:t>
            </a:r>
            <a:endParaRPr lang="hr-HR" sz="3600" b="1" dirty="0">
              <a:ln w="0"/>
              <a:solidFill>
                <a:schemeClr val="bg1"/>
              </a:solidFill>
              <a:latin typeface="Candara (naslovi)"/>
              <a:ea typeface="Cambria" panose="020405030504060302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795" y="5893370"/>
            <a:ext cx="879778" cy="9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5616624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POLICIJSKI </a:t>
            </a: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SLUŽBENICI UKUPNO – </a:t>
            </a:r>
            <a:r>
              <a:rPr lang="hr-H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168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Temeljna policija -    </a:t>
            </a: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Prometna policija -   </a:t>
            </a: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Granična policija -     </a:t>
            </a: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Krim. policija -	  </a:t>
            </a:r>
            <a:r>
              <a:rPr lang="hr-H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TEHNIKA – 32 vozila 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 policijskim obilježjima, civilna ili kombi) </a:t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i 23 motocikla</a:t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Odobrena ispomoć u ljudstvu je veća za 77,96%  od ispomoći upućene 2020. godine (52 pol. </a:t>
            </a:r>
            <a:r>
              <a:rPr lang="hr-H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služ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.), ali i manja za 40,48% u odnosu na upućenu ispomoć 2019. godine (236 pol. </a:t>
            </a:r>
            <a:r>
              <a:rPr lang="hr-H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služ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  <a:b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7365" y="620689"/>
            <a:ext cx="6417734" cy="648072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ISPOMOĆ PU NA MORU 2021</a:t>
            </a:r>
            <a:r>
              <a:rPr lang="hr-HR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795" y="5893370"/>
            <a:ext cx="879778" cy="9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886</Words>
  <Application>Microsoft Office PowerPoint</Application>
  <PresentationFormat>Prikaz na zaslonu (4:3)</PresentationFormat>
  <Paragraphs>294</Paragraphs>
  <Slides>20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31" baseType="lpstr">
      <vt:lpstr>Arabic Typesetting</vt:lpstr>
      <vt:lpstr>Arial</vt:lpstr>
      <vt:lpstr>Calibri</vt:lpstr>
      <vt:lpstr>Cambria</vt:lpstr>
      <vt:lpstr>Candara</vt:lpstr>
      <vt:lpstr>Candara (naslovi)</vt:lpstr>
      <vt:lpstr>Modern Love Caps</vt:lpstr>
      <vt:lpstr>Symbol</vt:lpstr>
      <vt:lpstr>Times New Roman</vt:lpstr>
      <vt:lpstr>Wingdings</vt:lpstr>
      <vt:lpstr>Valni oblik</vt:lpstr>
      <vt:lpstr>PowerPoint prezentacija</vt:lpstr>
      <vt:lpstr>SIGURNA TURISTIČKA DESTINACIJA 2021. STOŽER ZADAR  </vt:lpstr>
      <vt:lpstr>Dolasci gostiju i ostvarena noćenja</vt:lpstr>
      <vt:lpstr>Promet putnika i prijevoznih sredstava preko graničnih prijelaza (1.6.-30.9.2020.)</vt:lpstr>
      <vt:lpstr>Vršna razdoblja dolazaka  (vršna opterećenja graničnih prijelaza)</vt:lpstr>
      <vt:lpstr>PowerPoint prezentacija</vt:lpstr>
      <vt:lpstr>PowerPoint prezentacija</vt:lpstr>
      <vt:lpstr>PowerPoint prezentacija</vt:lpstr>
      <vt:lpstr>     POLICIJSKI SLUŽBENICI UKUPNO –  168   Temeljna policija -    94   Prometna policija -   37    Granična policija -     8   Krim. policija -   29    TEHNIKA – 32 vozila (sa policijskim obilježjima, civilna ili kombi)            i 23 motocikla    Odobrena ispomoć u ljudstvu je veća za 77,96%  od ispomoći upućene 2020. godine (52 pol. služ.), ali i manja za 40,48% u odnosu na upućenu ispomoć 2019. godine (236 pol. služ.). </vt:lpstr>
      <vt:lpstr>PowerPoint prezentacija</vt:lpstr>
      <vt:lpstr>RAD STOŽERA</vt:lpstr>
      <vt:lpstr>KONTAKTI S DEŽURNIM SLUŽBAMA</vt:lpstr>
      <vt:lpstr>KOORDINATORI I NJIHOVI ZAMJENICI IZ DRUGIH TIJELA</vt:lpstr>
      <vt:lpstr>Režim ulaska i boravka u RH</vt:lpstr>
      <vt:lpstr>OSIGURANJE PROTOČNOSTI PROMETA PREKO GRANIČNIH PRIJELAZA</vt:lpstr>
      <vt:lpstr>INFORMACIJSKI SUSTAVI</vt:lpstr>
      <vt:lpstr>ISPOMOĆ PU NA MORU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Katarina Živković</dc:creator>
  <cp:lastModifiedBy>Mandić Marina</cp:lastModifiedBy>
  <cp:revision>70</cp:revision>
  <cp:lastPrinted>2020-06-08T13:28:07Z</cp:lastPrinted>
  <dcterms:created xsi:type="dcterms:W3CDTF">2020-06-03T18:20:05Z</dcterms:created>
  <dcterms:modified xsi:type="dcterms:W3CDTF">2021-06-10T12:07:07Z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